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3" r:id="rId2"/>
  </p:sldMasterIdLst>
  <p:notesMasterIdLst>
    <p:notesMasterId r:id="rId24"/>
  </p:notesMasterIdLst>
  <p:handoutMasterIdLst>
    <p:handoutMasterId r:id="rId25"/>
  </p:handoutMasterIdLst>
  <p:sldIdLst>
    <p:sldId id="256" r:id="rId3"/>
    <p:sldId id="276" r:id="rId4"/>
    <p:sldId id="286" r:id="rId5"/>
    <p:sldId id="287" r:id="rId6"/>
    <p:sldId id="288" r:id="rId7"/>
    <p:sldId id="269" r:id="rId8"/>
    <p:sldId id="289" r:id="rId9"/>
    <p:sldId id="285" r:id="rId10"/>
    <p:sldId id="294" r:id="rId11"/>
    <p:sldId id="297" r:id="rId12"/>
    <p:sldId id="290" r:id="rId13"/>
    <p:sldId id="299" r:id="rId14"/>
    <p:sldId id="298" r:id="rId15"/>
    <p:sldId id="300" r:id="rId16"/>
    <p:sldId id="293" r:id="rId17"/>
    <p:sldId id="291" r:id="rId18"/>
    <p:sldId id="295" r:id="rId19"/>
    <p:sldId id="296" r:id="rId20"/>
    <p:sldId id="281" r:id="rId21"/>
    <p:sldId id="283" r:id="rId22"/>
    <p:sldId id="28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08" autoAdjust="0"/>
    <p:restoredTop sz="90998" autoAdjust="0"/>
  </p:normalViewPr>
  <p:slideViewPr>
    <p:cSldViewPr snapToGrid="0">
      <p:cViewPr varScale="1">
        <p:scale>
          <a:sx n="56" d="100"/>
          <a:sy n="56" d="100"/>
        </p:scale>
        <p:origin x="192" y="66"/>
      </p:cViewPr>
      <p:guideLst/>
    </p:cSldViewPr>
  </p:slideViewPr>
  <p:outlineViewPr>
    <p:cViewPr>
      <p:scale>
        <a:sx n="33" d="100"/>
        <a:sy n="33" d="100"/>
      </p:scale>
      <p:origin x="0" y="-408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9324"/>
    </p:cViewPr>
  </p:sorterViewPr>
  <p:notesViewPr>
    <p:cSldViewPr snapToGrid="0">
      <p:cViewPr varScale="1">
        <p:scale>
          <a:sx n="76" d="100"/>
          <a:sy n="76" d="100"/>
        </p:scale>
        <p:origin x="326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en-US"/>
              <a:t>6/6/2016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en-US"/>
              <a:t>6/6/2016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Introduce</a:t>
            </a:r>
            <a:r>
              <a:rPr lang="en-US" baseline="0" dirty="0" smtClean="0"/>
              <a:t> self</a:t>
            </a:r>
          </a:p>
          <a:p>
            <a:r>
              <a:rPr lang="en-US" baseline="0" dirty="0" smtClean="0"/>
              <a:t>Here to share with you some information of PLTW Launch … Oh Yeah!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550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5594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Give overview of activity:</a:t>
            </a:r>
          </a:p>
          <a:p>
            <a:r>
              <a:rPr lang="en-US" dirty="0" smtClean="0"/>
              <a:t>    Rosie the robot dog wants to get her bones and bring them back to her doghouse,</a:t>
            </a:r>
            <a:r>
              <a:rPr lang="en-US" baseline="0" dirty="0" smtClean="0"/>
              <a:t> but she can’t get her paws dirty!</a:t>
            </a:r>
          </a:p>
          <a:p>
            <a:r>
              <a:rPr lang="en-US" baseline="0" dirty="0" smtClean="0"/>
              <a:t>    Use Rosie code cards to make up a program for Rosie to follow to get to her bones and then go to her doghouse.</a:t>
            </a:r>
          </a:p>
          <a:p>
            <a:r>
              <a:rPr lang="en-US" baseline="0" dirty="0" smtClean="0"/>
              <a:t>    Remember to jump over mud puddles!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Directions</a:t>
            </a:r>
            <a:r>
              <a:rPr lang="en-US" baseline="0" dirty="0" smtClean="0"/>
              <a:t> are on the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5151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Demonstrate each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6752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7981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3249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Unplugged activity; precursor for computer programming</a:t>
            </a:r>
          </a:p>
          <a:p>
            <a:r>
              <a:rPr lang="en-US" dirty="0" smtClean="0"/>
              <a:t>Critical thinking,</a:t>
            </a:r>
            <a:r>
              <a:rPr lang="en-US" baseline="0" dirty="0" smtClean="0"/>
              <a:t> 21</a:t>
            </a:r>
            <a:r>
              <a:rPr lang="en-US" baseline="30000" dirty="0" smtClean="0"/>
              <a:t>st</a:t>
            </a:r>
            <a:r>
              <a:rPr lang="en-US" baseline="0" dirty="0" smtClean="0"/>
              <a:t> century skills</a:t>
            </a:r>
          </a:p>
          <a:p>
            <a:r>
              <a:rPr lang="en-US" baseline="0" dirty="0" smtClean="0"/>
              <a:t>Placement of objects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1047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Ipads</a:t>
            </a:r>
            <a:r>
              <a:rPr lang="en-US" dirty="0" smtClean="0"/>
              <a:t> on table </a:t>
            </a:r>
          </a:p>
          <a:p>
            <a:endParaRPr lang="en-US" dirty="0" smtClean="0"/>
          </a:p>
          <a:p>
            <a:r>
              <a:rPr lang="en-US" dirty="0" smtClean="0"/>
              <a:t>Explain</a:t>
            </a:r>
            <a:r>
              <a:rPr lang="en-US" baseline="0" dirty="0" smtClean="0"/>
              <a:t> this activity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5797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Give brief</a:t>
            </a:r>
            <a:r>
              <a:rPr lang="en-US" baseline="0" dirty="0" smtClean="0"/>
              <a:t> overview of Activity 3, Project and Problem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0584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7607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Project Lead the Way Summit 2016: Inspire, Engage, Empower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959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get us started</a:t>
            </a:r>
            <a:r>
              <a:rPr lang="en-US" baseline="0" dirty="0" smtClean="0"/>
              <a:t>, please take a post-in note and write in your thoughts for completing this statement…. Read slide</a:t>
            </a:r>
          </a:p>
          <a:p>
            <a:r>
              <a:rPr lang="en-US" baseline="0" dirty="0" smtClean="0"/>
              <a:t>Share verbs at table</a:t>
            </a:r>
          </a:p>
          <a:p>
            <a:r>
              <a:rPr lang="en-US" baseline="0" dirty="0" smtClean="0"/>
              <a:t>We will come back to this at the end of our hour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1549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9956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PLTW has 24 modules, K-5, 4 modules per grade level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1785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Speak to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9060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Each Module</a:t>
            </a:r>
            <a:r>
              <a:rPr lang="en-US" baseline="0" dirty="0" smtClean="0"/>
              <a:t> contains the following:</a:t>
            </a:r>
          </a:p>
          <a:p>
            <a:r>
              <a:rPr lang="en-US" baseline="0" dirty="0" smtClean="0"/>
              <a:t>Address each and have participants look at examples in envelope on table</a:t>
            </a:r>
          </a:p>
          <a:p>
            <a:endParaRPr lang="en-US" baseline="0" dirty="0" smtClean="0"/>
          </a:p>
          <a:p>
            <a:r>
              <a:rPr lang="en-US" baseline="0" dirty="0" smtClean="0"/>
              <a:t>Frameworks: SC, CS, ELA, MA standards </a:t>
            </a:r>
          </a:p>
          <a:p>
            <a:r>
              <a:rPr lang="en-US" baseline="0" dirty="0" smtClean="0"/>
              <a:t>                      Big Idea, Essential Questions</a:t>
            </a:r>
          </a:p>
          <a:p>
            <a:r>
              <a:rPr lang="en-US" baseline="0" dirty="0" smtClean="0"/>
              <a:t>APB explain but will come back to</a:t>
            </a:r>
          </a:p>
          <a:p>
            <a:r>
              <a:rPr lang="en-US" baseline="0" dirty="0" smtClean="0"/>
              <a:t>Key Terms – vocabulary introduced but taught in context of learning</a:t>
            </a:r>
          </a:p>
          <a:p>
            <a:r>
              <a:rPr lang="en-US" baseline="0" dirty="0" smtClean="0"/>
              <a:t>Launch Logs – two (K-2 module specific), 3-5 generic --- great place to tie in ELA</a:t>
            </a:r>
          </a:p>
          <a:p>
            <a:r>
              <a:rPr lang="en-US" baseline="0" dirty="0" smtClean="0"/>
              <a:t>Balanced Assessment – explain where formative and summative.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5289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same instructional model is used within each module.</a:t>
            </a:r>
          </a:p>
          <a:p>
            <a:r>
              <a:rPr lang="en-US" baseline="0" dirty="0" smtClean="0"/>
              <a:t>Each module begins with an introduction</a:t>
            </a:r>
          </a:p>
          <a:p>
            <a:r>
              <a:rPr lang="en-US" baseline="0" dirty="0" smtClean="0"/>
              <a:t>Read introduction … what did you notice?</a:t>
            </a:r>
          </a:p>
          <a:p>
            <a:r>
              <a:rPr lang="en-US" baseline="0" dirty="0" smtClean="0"/>
              <a:t>     problem –same characters</a:t>
            </a:r>
          </a:p>
          <a:p>
            <a:r>
              <a:rPr lang="en-US" baseline="0" dirty="0" smtClean="0"/>
              <a:t>Following the introduction, there are </a:t>
            </a:r>
          </a:p>
          <a:p>
            <a:r>
              <a:rPr lang="en-US" baseline="0" dirty="0" smtClean="0"/>
              <a:t>      3 activities --- which build the skills and knowledge of the module concept</a:t>
            </a:r>
          </a:p>
          <a:p>
            <a:r>
              <a:rPr lang="en-US" baseline="0" dirty="0" smtClean="0"/>
              <a:t>     a Project – where students apply these skills and knowledge</a:t>
            </a:r>
          </a:p>
          <a:p>
            <a:r>
              <a:rPr lang="en-US" baseline="0" dirty="0" smtClean="0"/>
              <a:t>     a Problem…. Where students work through the problem that was stated at the beginning of the module</a:t>
            </a:r>
          </a:p>
          <a:p>
            <a:r>
              <a:rPr lang="en-US" baseline="0" dirty="0" smtClean="0"/>
              <a:t>The module is very student centered and </a:t>
            </a:r>
          </a:p>
          <a:p>
            <a:r>
              <a:rPr lang="en-US" baseline="0" dirty="0" smtClean="0"/>
              <a:t>This structure empowers students to continue on and take ownership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3680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4628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Explain that we</a:t>
            </a:r>
            <a:r>
              <a:rPr lang="en-US" baseline="0" dirty="0" smtClean="0"/>
              <a:t> will be experiencing a 1</a:t>
            </a:r>
            <a:r>
              <a:rPr lang="en-US" baseline="30000" dirty="0" smtClean="0"/>
              <a:t>st</a:t>
            </a:r>
            <a:r>
              <a:rPr lang="en-US" baseline="0" dirty="0" smtClean="0"/>
              <a:t> grade Computer Science module titled Animated storytelling/</a:t>
            </a:r>
          </a:p>
          <a:p>
            <a:endParaRPr lang="en-US" baseline="0" dirty="0" smtClean="0"/>
          </a:p>
          <a:p>
            <a:r>
              <a:rPr lang="en-US" baseline="0" dirty="0" smtClean="0"/>
              <a:t>Tie in ELA standards and predict what you may study</a:t>
            </a:r>
          </a:p>
          <a:p>
            <a:r>
              <a:rPr lang="en-US" baseline="0" dirty="0" smtClean="0"/>
              <a:t>Introduce vocabulary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7909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Think</a:t>
            </a:r>
            <a:r>
              <a:rPr lang="en-US" baseline="0" dirty="0" smtClean="0"/>
              <a:t> of these four questions as you work through the activity</a:t>
            </a:r>
          </a:p>
          <a:p>
            <a:r>
              <a:rPr lang="en-US" baseline="0" dirty="0" smtClean="0"/>
              <a:t>When your team has finished the activity, discuss these questions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484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" y="0"/>
            <a:ext cx="12198096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dirty="0"/>
          </a:p>
        </p:txBody>
      </p:sp>
      <p:sp>
        <p:nvSpPr>
          <p:cNvPr id="9" name="Rectangle 8"/>
          <p:cNvSpPr/>
          <p:nvPr/>
        </p:nvSpPr>
        <p:spPr>
          <a:xfrm>
            <a:off x="-1" y="5102352"/>
            <a:ext cx="12198096" cy="175564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959352"/>
            <a:ext cx="96012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2286000"/>
            <a:ext cx="9601200" cy="1517904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AFA96-F3D6-4703-8EE2-3FC786BB479B}" type="datetime1">
              <a:rPr lang="en-US" smtClean="0"/>
              <a:t>6/6/2016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20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E5197-E749-47B1-A96E-6E3AE90FFE7B}" type="datetime1">
              <a:rPr lang="en-US" smtClean="0"/>
              <a:t>6/6/2016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725708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26EFF-218D-4F5F-B5A7-1B949430B45A}" type="datetime1">
              <a:rPr lang="en-US" smtClean="0"/>
              <a:t>6/6/2016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43528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40B2-7C8D-42DE-9377-EDF90492D4FC}" type="datetime1">
              <a:rPr lang="en-US" smtClean="0"/>
              <a:t>6/6/2016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74320" indent="-228600">
              <a:buSzPct val="100000"/>
              <a:buFont typeface="Wingdings" panose="05000000000000000000" pitchFamily="2" charset="2"/>
              <a:buChar char="§"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75256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74320"/>
            <a:ext cx="12192000" cy="63093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576D4-EFBA-4211-8C96-66595228CA63}" type="datetime1">
              <a:rPr lang="en-US" smtClean="0"/>
              <a:t>6/6/2016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572000"/>
            <a:ext cx="9601200" cy="841248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130552"/>
            <a:ext cx="9601200" cy="2359152"/>
          </a:xfrm>
        </p:spPr>
        <p:txBody>
          <a:bodyPr anchor="b">
            <a:normAutofit/>
          </a:bodyPr>
          <a:lstStyle>
            <a:lvl1pPr algn="ctr">
              <a:defRPr sz="54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64640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ED695-644C-4C1F-9427-69F96E6B1DA9}" type="datetime1">
              <a:rPr lang="en-US" smtClean="0"/>
              <a:t>6/6/2016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6EF73-9DB8-4763-865F-2F88181A473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38211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CF27D-A26F-4735-ADFB-313D29112FDB}" type="datetime1">
              <a:rPr lang="en-US" smtClean="0"/>
              <a:t>6/6/2016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466344"/>
            <a:ext cx="9509760" cy="12344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85356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D03EA-CB8C-4E0C-A1D7-56FEA0B95B2A}" type="datetime1">
              <a:rPr lang="en-US" smtClean="0"/>
              <a:t>6/6/2016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55408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88826" cy="2743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F69D7-3A79-421A-B99B-CB653E420B85}" type="datetime1">
              <a:rPr lang="en-US" smtClean="0"/>
              <a:t>6/6/2016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94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C330F-D961-46F2-8194-4A078C1EA2E8}" type="datetime1">
              <a:rPr lang="en-US" smtClean="0"/>
              <a:t>6/6/2016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58952"/>
            <a:ext cx="6629400" cy="533095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809171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14602-70C9-4A60-9B5B-E1891C08A54A}" type="datetime1">
              <a:rPr lang="en-US" smtClean="0"/>
              <a:t>6/6/2016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1752" y="502920"/>
            <a:ext cx="6702552" cy="5843016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23909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583680"/>
            <a:ext cx="12192000" cy="2743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182484-C174-4118-BC1C-29AA67119CBC}" type="datetime1">
              <a:rPr lang="en-US" smtClean="0"/>
              <a:t>6/6/2016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D9AD5-F248-4919-864A-CFD76CC027D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114561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80000"/>
        <a:buFont typeface="Wingdings 2" panose="05020102010507070707" pitchFamily="18" charset="2"/>
        <a:buChar char="¤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Wingdings" panose="05000000000000000000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Wingdings" panose="05000000000000000000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Wingdings" panose="05000000000000000000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360">
          <p15:clr>
            <a:srgbClr val="F26B43"/>
          </p15:clr>
        </p15:guide>
        <p15:guide id="2" pos="40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tm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YvcvuJnIDdM" TargetMode="Externa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Debi Korell</a:t>
            </a:r>
          </a:p>
          <a:p>
            <a:r>
              <a:rPr lang="en-US" dirty="0" smtClean="0"/>
              <a:t>NW RPDC, Maryville, Missouri</a:t>
            </a:r>
          </a:p>
          <a:p>
            <a:r>
              <a:rPr lang="en-US" dirty="0" smtClean="0"/>
              <a:t>Korell@nwmissouri.edu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PLTW Launch:  </a:t>
            </a:r>
            <a:br>
              <a:rPr lang="en-US" dirty="0" smtClean="0"/>
            </a:br>
            <a:r>
              <a:rPr lang="en-US" sz="4000" dirty="0" smtClean="0"/>
              <a:t>A Hands-On Experience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8547" y="465201"/>
            <a:ext cx="1743075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841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228" y="2005342"/>
            <a:ext cx="6581937" cy="41275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latin typeface="+mn-lt"/>
              </a:rPr>
              <a:t>Launch Log</a:t>
            </a:r>
            <a:endParaRPr lang="en-US" sz="5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73057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600" y="1928614"/>
            <a:ext cx="6620799" cy="409632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>
                <a:latin typeface="+mn-lt"/>
              </a:rPr>
              <a:t>Activity 1:  Rosie’s Runtime</a:t>
            </a:r>
            <a:endParaRPr lang="en-US" sz="6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97767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1381664" y="2518913"/>
            <a:ext cx="9601200" cy="2980599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Move forward</a:t>
            </a:r>
          </a:p>
          <a:p>
            <a:r>
              <a:rPr lang="en-US" sz="3600" dirty="0" smtClean="0"/>
              <a:t>Turn left</a:t>
            </a:r>
          </a:p>
          <a:p>
            <a:r>
              <a:rPr lang="en-US" sz="3600" dirty="0" smtClean="0"/>
              <a:t>Turn right</a:t>
            </a:r>
          </a:p>
          <a:p>
            <a:r>
              <a:rPr lang="en-US" sz="3600" dirty="0" smtClean="0"/>
              <a:t>Jump over</a:t>
            </a:r>
          </a:p>
          <a:p>
            <a:r>
              <a:rPr lang="en-US" sz="3600" dirty="0" smtClean="0"/>
              <a:t>Take bone</a:t>
            </a:r>
            <a:endParaRPr lang="en-US" sz="36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381664" y="901633"/>
            <a:ext cx="9601200" cy="2359152"/>
          </a:xfrm>
        </p:spPr>
        <p:txBody>
          <a:bodyPr>
            <a:normAutofit fontScale="90000"/>
          </a:bodyPr>
          <a:lstStyle/>
          <a:p>
            <a:r>
              <a:rPr lang="en-US" sz="9600" dirty="0" smtClean="0"/>
              <a:t>Code Cards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5667" y="3806502"/>
            <a:ext cx="2143125" cy="21431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736" y="3806502"/>
            <a:ext cx="261937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906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41120" y="1574149"/>
            <a:ext cx="9509760" cy="4774893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n-US" sz="3600" dirty="0" smtClean="0"/>
              <a:t>RULES</a:t>
            </a:r>
          </a:p>
          <a:p>
            <a:pPr marL="502920" indent="-457200">
              <a:buAutoNum type="arabicPeriod"/>
            </a:pPr>
            <a:r>
              <a:rPr lang="en-US" sz="3600" dirty="0" smtClean="0"/>
              <a:t>Rosie must land on a bone before she can pick it up.</a:t>
            </a:r>
          </a:p>
          <a:p>
            <a:pPr marL="502920" indent="-457200">
              <a:buAutoNum type="arabicPeriod"/>
            </a:pPr>
            <a:r>
              <a:rPr lang="en-US" sz="3600" dirty="0" smtClean="0"/>
              <a:t>Rosie has to land on her doghouse to finish the game.</a:t>
            </a:r>
          </a:p>
          <a:p>
            <a:pPr marL="502920" indent="-457200">
              <a:buAutoNum type="arabicPeriod"/>
            </a:pPr>
            <a:r>
              <a:rPr lang="en-US" sz="3600" dirty="0" smtClean="0"/>
              <a:t>Rosie </a:t>
            </a:r>
            <a:r>
              <a:rPr lang="en-US" sz="3600" dirty="0" smtClean="0">
                <a:solidFill>
                  <a:srgbClr val="FF0000"/>
                </a:solidFill>
              </a:rPr>
              <a:t>CANNOT</a:t>
            </a:r>
            <a:r>
              <a:rPr lang="en-US" sz="3600" dirty="0" smtClean="0"/>
              <a:t> jump over a mud puddle if it would make her fall off the game board.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Rosie’s Runtime </a:t>
            </a:r>
            <a:br>
              <a:rPr lang="en-US" dirty="0" smtClean="0">
                <a:latin typeface="+mn-lt"/>
              </a:rPr>
            </a:br>
            <a:endParaRPr lang="en-US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12870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600" y="1928614"/>
            <a:ext cx="6620799" cy="409632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>
                <a:latin typeface="+mn-lt"/>
              </a:rPr>
              <a:t>Rosie’s Runtime:  Let’s Begin</a:t>
            </a:r>
            <a:endParaRPr lang="en-US" sz="6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03092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72502" y="1349862"/>
            <a:ext cx="11193928" cy="498192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How does this activity tie into Computer Science?</a:t>
            </a:r>
          </a:p>
          <a:p>
            <a:pPr marL="45720" indent="0">
              <a:buNone/>
            </a:pPr>
            <a:r>
              <a:rPr lang="en-US" sz="3600" dirty="0"/>
              <a:t> </a:t>
            </a:r>
            <a:r>
              <a:rPr lang="en-US" sz="3600" dirty="0" smtClean="0"/>
              <a:t>  Other standards?</a:t>
            </a:r>
          </a:p>
          <a:p>
            <a:r>
              <a:rPr lang="en-US" sz="3600" dirty="0" smtClean="0"/>
              <a:t>What type(s) of thinking/skills do students need to use/do?</a:t>
            </a:r>
          </a:p>
          <a:p>
            <a:r>
              <a:rPr lang="en-US" sz="3600" dirty="0" smtClean="0"/>
              <a:t>How can this activity be differentiated for students?</a:t>
            </a:r>
          </a:p>
          <a:p>
            <a:pPr lvl="0"/>
            <a:r>
              <a:rPr lang="en-US" sz="3600" dirty="0"/>
              <a:t>How could this activity be applied to a </a:t>
            </a:r>
            <a:endParaRPr lang="en-US" sz="3600" dirty="0" smtClean="0"/>
          </a:p>
          <a:p>
            <a:pPr marL="45720" lvl="0" indent="0">
              <a:buNone/>
            </a:pPr>
            <a:r>
              <a:rPr lang="en-US" sz="3600" dirty="0"/>
              <a:t> </a:t>
            </a:r>
            <a:r>
              <a:rPr lang="en-US" sz="3600" dirty="0" smtClean="0"/>
              <a:t> real-world </a:t>
            </a:r>
            <a:r>
              <a:rPr lang="en-US" sz="3600" dirty="0"/>
              <a:t>situation at your school?</a:t>
            </a:r>
          </a:p>
          <a:p>
            <a:endParaRPr lang="en-US" sz="3600" dirty="0" smtClean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dirty="0" smtClean="0">
                <a:latin typeface="+mn-lt"/>
              </a:rPr>
              <a:t>Questions to Ponder </a:t>
            </a:r>
            <a:r>
              <a:rPr lang="en-US" sz="5400" smtClean="0">
                <a:latin typeface="+mn-lt"/>
              </a:rPr>
              <a:t>… Debrief</a:t>
            </a:r>
            <a:r>
              <a:rPr lang="en-US" sz="5400" dirty="0" smtClean="0">
                <a:latin typeface="+mn-lt"/>
              </a:rPr>
              <a:t/>
            </a:r>
            <a:br>
              <a:rPr lang="en-US" sz="5400" dirty="0" smtClean="0">
                <a:latin typeface="+mn-lt"/>
              </a:rPr>
            </a:br>
            <a:endParaRPr lang="en-US" sz="5400" dirty="0">
              <a:latin typeface="+mn-lt"/>
            </a:endParaRPr>
          </a:p>
        </p:txBody>
      </p:sp>
      <p:pic>
        <p:nvPicPr>
          <p:cNvPr id="6" name="Content Placeholder 3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290" y="4727275"/>
            <a:ext cx="1983664" cy="179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433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075" y="2250835"/>
            <a:ext cx="5191850" cy="342947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+mn-lt"/>
              </a:rPr>
              <a:t>Activity 2: Meet Scratch  </a:t>
            </a:r>
            <a:endParaRPr lang="en-US" sz="6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1694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325078" y="162560"/>
            <a:ext cx="9509760" cy="107268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>
                <a:latin typeface="+mn-lt"/>
              </a:rPr>
              <a:t>APB Model:  Activity, Project, Problem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953" y="1076032"/>
            <a:ext cx="4738839" cy="5279027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74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Screen Clipping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67" y="2740732"/>
            <a:ext cx="4731910" cy="2915728"/>
          </a:xfrm>
        </p:spPr>
      </p:pic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5913119" y="1837464"/>
            <a:ext cx="6077597" cy="766588"/>
          </a:xfrm>
        </p:spPr>
        <p:txBody>
          <a:bodyPr>
            <a:noAutofit/>
          </a:bodyPr>
          <a:lstStyle/>
          <a:p>
            <a:r>
              <a:rPr lang="en-US" sz="3600" dirty="0" smtClean="0"/>
              <a:t> Check for understanding</a:t>
            </a:r>
            <a:endParaRPr lang="en-US" sz="3600" dirty="0"/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879" y="2740732"/>
            <a:ext cx="5113089" cy="2915728"/>
          </a:xfrm>
        </p:spPr>
      </p:pic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    Key terms</a:t>
            </a:r>
            <a:endParaRPr lang="en-US" sz="360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 smtClean="0">
                <a:latin typeface="+mn-lt"/>
              </a:rPr>
              <a:t>Computer Science:  Animated Storytelling</a:t>
            </a:r>
            <a:br>
              <a:rPr lang="en-US" sz="4000" dirty="0" smtClean="0">
                <a:latin typeface="+mn-lt"/>
              </a:rPr>
            </a:br>
            <a:endParaRPr lang="en-US" sz="4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22054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YvcvuJnIDdM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13347" y="151264"/>
            <a:ext cx="11085095" cy="623536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20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45720" indent="0" algn="ctr">
              <a:buNone/>
            </a:pPr>
            <a:endParaRPr lang="en-US" sz="3600" dirty="0" smtClean="0"/>
          </a:p>
          <a:p>
            <a:pPr marL="45720" indent="0" algn="ctr">
              <a:buNone/>
            </a:pPr>
            <a:r>
              <a:rPr lang="en-US" sz="3600" dirty="0" smtClean="0"/>
              <a:t>PLTW ________, __________, _________ students!</a:t>
            </a:r>
          </a:p>
          <a:p>
            <a:pPr marL="45720" indent="0" algn="ctr">
              <a:buNone/>
            </a:pPr>
            <a:endParaRPr lang="en-US" sz="3600" dirty="0"/>
          </a:p>
          <a:p>
            <a:pPr marL="45720" indent="0" algn="ctr">
              <a:buNone/>
            </a:pPr>
            <a:r>
              <a:rPr lang="en-US" sz="3600" dirty="0" smtClean="0"/>
              <a:t>Fill in the blanks with verbs!</a:t>
            </a:r>
            <a:endParaRPr lang="en-US" sz="3600" dirty="0"/>
          </a:p>
        </p:txBody>
      </p:sp>
      <p:pic>
        <p:nvPicPr>
          <p:cNvPr id="4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438" y="2249487"/>
            <a:ext cx="4572000" cy="3429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9600" dirty="0" smtClean="0"/>
              <a:t>WELCOME!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277630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4294967295"/>
          </p:nvPr>
        </p:nvSpPr>
        <p:spPr>
          <a:xfrm>
            <a:off x="6914147" y="273050"/>
            <a:ext cx="5277853" cy="615950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endParaRPr lang="en-US" sz="1400" dirty="0" smtClean="0"/>
          </a:p>
          <a:p>
            <a:pPr marL="45720" indent="0" algn="ctr">
              <a:buNone/>
            </a:pPr>
            <a:r>
              <a:rPr lang="en-US" sz="3600" dirty="0" smtClean="0"/>
              <a:t>PLTW </a:t>
            </a:r>
          </a:p>
          <a:p>
            <a:pPr marL="45720" indent="0" algn="ctr">
              <a:buNone/>
            </a:pPr>
            <a:r>
              <a:rPr lang="en-US" sz="7200" dirty="0" smtClean="0"/>
              <a:t>INSPIRES,</a:t>
            </a:r>
          </a:p>
          <a:p>
            <a:pPr marL="45720" indent="0" algn="ctr">
              <a:buNone/>
            </a:pPr>
            <a:r>
              <a:rPr lang="en-US" sz="7200" dirty="0" smtClean="0"/>
              <a:t>ENGAGES, </a:t>
            </a:r>
          </a:p>
          <a:p>
            <a:pPr marL="45720" indent="0" algn="ctr">
              <a:buNone/>
            </a:pPr>
            <a:r>
              <a:rPr lang="en-US" sz="7200" dirty="0" smtClean="0"/>
              <a:t>EMPOWERS </a:t>
            </a:r>
          </a:p>
          <a:p>
            <a:pPr marL="45720" indent="0" algn="ctr">
              <a:buNone/>
            </a:pPr>
            <a:r>
              <a:rPr lang="en-US" sz="3600" dirty="0" smtClean="0"/>
              <a:t>students!</a:t>
            </a:r>
          </a:p>
          <a:p>
            <a:pPr marL="45720" indent="0" algn="ctr">
              <a:buNone/>
            </a:pPr>
            <a:endParaRPr lang="en-US" sz="3600" dirty="0"/>
          </a:p>
        </p:txBody>
      </p:sp>
      <p:pic>
        <p:nvPicPr>
          <p:cNvPr id="4" name="Content Placeholder 5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33" y="1293962"/>
            <a:ext cx="5087870" cy="3815902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3664" y="5268113"/>
            <a:ext cx="1743607" cy="1164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313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Debi Korell</a:t>
            </a:r>
          </a:p>
          <a:p>
            <a:r>
              <a:rPr lang="en-US" sz="3600" dirty="0" smtClean="0"/>
              <a:t>Korell@nwmissouri.edu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95400" y="362309"/>
            <a:ext cx="9601200" cy="2359152"/>
          </a:xfrm>
        </p:spPr>
        <p:txBody>
          <a:bodyPr>
            <a:normAutofit/>
          </a:bodyPr>
          <a:lstStyle/>
          <a:p>
            <a:r>
              <a:rPr lang="en-US" sz="11000" dirty="0" smtClean="0"/>
              <a:t>THANK YOU!</a:t>
            </a:r>
            <a:endParaRPr lang="en-US" sz="11000" dirty="0"/>
          </a:p>
        </p:txBody>
      </p:sp>
    </p:spTree>
    <p:extLst>
      <p:ext uri="{BB962C8B-B14F-4D97-AF65-F5344CB8AC3E}">
        <p14:creationId xmlns:p14="http://schemas.microsoft.com/office/powerpoint/2010/main" val="1185324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 descr="Screen Clippi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562" y="1901952"/>
            <a:ext cx="4953029" cy="3756976"/>
          </a:xfrm>
        </p:spPr>
      </p:pic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3600" b="1" dirty="0"/>
              <a:t>24 </a:t>
            </a:r>
            <a:r>
              <a:rPr lang="en-US" sz="3600" b="1" dirty="0" smtClean="0"/>
              <a:t>Modules</a:t>
            </a:r>
          </a:p>
          <a:p>
            <a:pPr marL="45720" indent="0">
              <a:buNone/>
            </a:pPr>
            <a:endParaRPr lang="en-US" sz="3600" b="1" dirty="0" smtClean="0"/>
          </a:p>
          <a:p>
            <a:pPr marL="45720" indent="0">
              <a:buNone/>
            </a:pPr>
            <a:r>
              <a:rPr lang="en-US" sz="3600" b="1" dirty="0" smtClean="0"/>
              <a:t>Kindergarten </a:t>
            </a:r>
            <a:r>
              <a:rPr lang="en-US" sz="3600" b="1" dirty="0"/>
              <a:t>– 5th</a:t>
            </a:r>
            <a:endParaRPr lang="en-US" sz="3600" dirty="0"/>
          </a:p>
          <a:p>
            <a:pPr marL="45720" indent="0">
              <a:buNone/>
            </a:pPr>
            <a:endParaRPr lang="en-US" sz="3600" b="1" dirty="0"/>
          </a:p>
          <a:p>
            <a:pPr marL="45720" indent="0">
              <a:buNone/>
            </a:pPr>
            <a:r>
              <a:rPr lang="en-US" sz="3600" b="1" dirty="0" smtClean="0"/>
              <a:t>4 modules per grade level</a:t>
            </a:r>
          </a:p>
          <a:p>
            <a:pPr marL="45720" indent="0">
              <a:buNone/>
            </a:pPr>
            <a:endParaRPr lang="en-US" sz="3600" b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8000" b="1" dirty="0">
                <a:latin typeface="+mn-lt"/>
              </a:rPr>
              <a:t>PLTW </a:t>
            </a:r>
            <a:r>
              <a:rPr lang="en-US" sz="8000" b="1" dirty="0" smtClean="0">
                <a:latin typeface="+mn-lt"/>
              </a:rPr>
              <a:t>Launch</a:t>
            </a:r>
            <a:r>
              <a:rPr lang="en-US" sz="3600" b="1" dirty="0"/>
              <a:t/>
            </a:r>
            <a:br>
              <a:rPr lang="en-US" sz="3600" b="1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182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5558862" cy="412394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4000" dirty="0" smtClean="0"/>
              <a:t> (2) Engineering  (E)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4000" dirty="0" smtClean="0"/>
              <a:t> BioMed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4000" dirty="0" smtClean="0"/>
              <a:t> Computer Science (CS)</a:t>
            </a:r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+mn-lt"/>
              </a:rPr>
              <a:t>Per Grade Level Modules</a:t>
            </a:r>
            <a:endParaRPr lang="en-US" sz="6000" dirty="0">
              <a:latin typeface="+mn-lt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9982" y="1670419"/>
            <a:ext cx="4693920" cy="412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94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5180450" cy="4123944"/>
          </a:xfrm>
        </p:spPr>
        <p:txBody>
          <a:bodyPr>
            <a:noAutofit/>
          </a:bodyPr>
          <a:lstStyle/>
          <a:p>
            <a:r>
              <a:rPr lang="en-US" sz="3600" dirty="0" smtClean="0"/>
              <a:t> Frameworks/Standards</a:t>
            </a:r>
          </a:p>
          <a:p>
            <a:r>
              <a:rPr lang="en-US" sz="3600" dirty="0" smtClean="0"/>
              <a:t> APB Instructional Model</a:t>
            </a:r>
          </a:p>
          <a:p>
            <a:r>
              <a:rPr lang="en-US" sz="3600" dirty="0" smtClean="0"/>
              <a:t> Key Terms</a:t>
            </a:r>
          </a:p>
          <a:p>
            <a:r>
              <a:rPr lang="en-US" sz="3600" dirty="0" smtClean="0"/>
              <a:t> Launch Logs </a:t>
            </a:r>
          </a:p>
          <a:p>
            <a:r>
              <a:rPr lang="en-US" sz="3600" dirty="0" smtClean="0"/>
              <a:t> Balanced Assessments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dirty="0" smtClean="0">
                <a:latin typeface="+mn-lt"/>
              </a:rPr>
              <a:t>Per Module</a:t>
            </a:r>
            <a:endParaRPr lang="en-US" sz="8000" dirty="0">
              <a:latin typeface="+mn-lt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267374" y="1700784"/>
            <a:ext cx="4677076" cy="3897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989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609662" y="1058780"/>
            <a:ext cx="4241217" cy="5279028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325078" y="162560"/>
            <a:ext cx="9509760" cy="107268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>
                <a:latin typeface="+mn-lt"/>
              </a:rPr>
              <a:t>APB Model:  Activity, Project, Problem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119" y="1058779"/>
            <a:ext cx="4738839" cy="5279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654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295400" y="4312278"/>
            <a:ext cx="9601200" cy="9144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Is to experience pltw launch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423736" y="2794374"/>
            <a:ext cx="9601200" cy="1517904"/>
          </a:xfrm>
        </p:spPr>
        <p:txBody>
          <a:bodyPr/>
          <a:lstStyle/>
          <a:p>
            <a:r>
              <a:rPr lang="en-US" dirty="0" smtClean="0"/>
              <a:t>TO KNOW PLTW LAUNCH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6778" y="250581"/>
            <a:ext cx="3850107" cy="2890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10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Introduction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470648" y="635097"/>
            <a:ext cx="4206240" cy="3708303"/>
          </a:xfrm>
        </p:spPr>
        <p:txBody>
          <a:bodyPr>
            <a:noAutofit/>
          </a:bodyPr>
          <a:lstStyle/>
          <a:p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>Computer Science:  </a:t>
            </a:r>
            <a:r>
              <a:rPr lang="en-US" sz="4000" dirty="0" smtClean="0"/>
              <a:t>Animated Storytelling</a:t>
            </a:r>
            <a:r>
              <a:rPr lang="en-US" sz="5400" dirty="0" smtClean="0"/>
              <a:t/>
            </a:r>
            <a:br>
              <a:rPr lang="en-US" sz="5400" dirty="0" smtClean="0"/>
            </a:br>
            <a:endParaRPr lang="en-US" sz="5400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idx="1"/>
          </p:nvPr>
        </p:nvSpPr>
        <p:spPr/>
      </p:sp>
      <p:pic>
        <p:nvPicPr>
          <p:cNvPr id="8" name="Content Placeholder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909" y="635097"/>
            <a:ext cx="4119785" cy="55786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73210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41120" y="1414732"/>
            <a:ext cx="9509760" cy="498606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How does this activity tie into Computer Science?</a:t>
            </a:r>
          </a:p>
          <a:p>
            <a:r>
              <a:rPr lang="en-US" sz="3600" dirty="0" smtClean="0"/>
              <a:t>What type(s) of thinking/skills do students need to use/do?</a:t>
            </a:r>
          </a:p>
          <a:p>
            <a:r>
              <a:rPr lang="en-US" sz="3600" dirty="0" smtClean="0"/>
              <a:t>How can this activity be differentiated for students?</a:t>
            </a:r>
          </a:p>
          <a:p>
            <a:pPr lvl="0"/>
            <a:r>
              <a:rPr lang="en-US" sz="3600" dirty="0"/>
              <a:t>How could this activity be applied to a real-world situation at your school?</a:t>
            </a:r>
          </a:p>
          <a:p>
            <a:endParaRPr lang="en-US" sz="3600" dirty="0" smtClean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41120" y="0"/>
            <a:ext cx="9509760" cy="1233424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+mn-lt"/>
              </a:rPr>
              <a:t>Questions to Ponder …</a:t>
            </a:r>
            <a:endParaRPr lang="en-US" sz="5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8434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pany meeting presentatio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Company meeting presentation" id="{8B148BA1-4350-489B-9CE2-8A9FD6C201E9}" vid="{EB7F512D-8019-4D33-935E-F7B3C563341B}"/>
    </a:ext>
  </a:extLst>
</a:theme>
</file>

<file path=ppt/theme/theme2.xml><?xml version="1.0" encoding="utf-8"?>
<a:theme xmlns:a="http://schemas.openxmlformats.org/drawingml/2006/main" name="Office Them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F1A4965-9CEC-434C-9111-E2171C25B6F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Company or project meeting presentation</Template>
  <TotalTime>0</TotalTime>
  <Words>733</Words>
  <Application>Microsoft Office PowerPoint</Application>
  <PresentationFormat>Widescreen</PresentationFormat>
  <Paragraphs>140</Paragraphs>
  <Slides>21</Slides>
  <Notes>20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Cambria</vt:lpstr>
      <vt:lpstr>Wingdings</vt:lpstr>
      <vt:lpstr>Wingdings 2</vt:lpstr>
      <vt:lpstr>Company meeting presentation</vt:lpstr>
      <vt:lpstr>PLTW Launch:   A Hands-On Experience</vt:lpstr>
      <vt:lpstr>WELCOME!</vt:lpstr>
      <vt:lpstr>PLTW Launch </vt:lpstr>
      <vt:lpstr>Per Grade Level Modules</vt:lpstr>
      <vt:lpstr>Per Module</vt:lpstr>
      <vt:lpstr>APB Model:  Activity, Project, Problem  </vt:lpstr>
      <vt:lpstr>TO KNOW PLTW LAUNCH</vt:lpstr>
      <vt:lpstr> Computer Science:  Animated Storytelling </vt:lpstr>
      <vt:lpstr>Questions to Ponder …</vt:lpstr>
      <vt:lpstr>Launch Log</vt:lpstr>
      <vt:lpstr>Activity 1:  Rosie’s Runtime</vt:lpstr>
      <vt:lpstr>Code Cards  </vt:lpstr>
      <vt:lpstr>Rosie’s Runtime  </vt:lpstr>
      <vt:lpstr>Rosie’s Runtime:  Let’s Begin</vt:lpstr>
      <vt:lpstr>Questions to Ponder … Debrief </vt:lpstr>
      <vt:lpstr>Activity 2: Meet Scratch  </vt:lpstr>
      <vt:lpstr>APB Model:  Activity, Project, Problem  </vt:lpstr>
      <vt:lpstr>Computer Science:  Animated Storytelling </vt:lpstr>
      <vt:lpstr>PowerPoint Presentation</vt:lpstr>
      <vt:lpstr>PowerPoint Presentation</vt:lpstr>
      <vt:lpstr>THANK YOU!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2016-05-25T18:46:08Z</dcterms:created>
  <dcterms:modified xsi:type="dcterms:W3CDTF">2016-06-06T23:21:05Z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TC034605099991</vt:lpwstr>
  </property>
</Properties>
</file>