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8" r:id="rId3"/>
    <p:sldId id="257" r:id="rId4"/>
    <p:sldId id="273" r:id="rId5"/>
    <p:sldId id="275" r:id="rId6"/>
    <p:sldId id="261" r:id="rId7"/>
    <p:sldId id="276" r:id="rId8"/>
    <p:sldId id="272" r:id="rId9"/>
    <p:sldId id="277" r:id="rId10"/>
    <p:sldId id="280" r:id="rId11"/>
    <p:sldId id="281" r:id="rId12"/>
    <p:sldId id="282" r:id="rId13"/>
    <p:sldId id="283" r:id="rId14"/>
    <p:sldId id="284" r:id="rId15"/>
    <p:sldId id="278" r:id="rId16"/>
    <p:sldId id="270" r:id="rId17"/>
  </p:sldIdLst>
  <p:sldSz cx="16256000" cy="9144000"/>
  <p:notesSz cx="16256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0000"/>
    <a:srgbClr val="D1D3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8" autoAdjust="0"/>
    <p:restoredTop sz="54423" autoAdjust="0"/>
  </p:normalViewPr>
  <p:slideViewPr>
    <p:cSldViewPr>
      <p:cViewPr varScale="1">
        <p:scale>
          <a:sx n="36" d="100"/>
          <a:sy n="36" d="100"/>
        </p:scale>
        <p:origin x="1790" y="3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9207500" y="0"/>
            <a:ext cx="7045325" cy="458788"/>
          </a:xfrm>
          <a:prstGeom prst="rect">
            <a:avLst/>
          </a:prstGeom>
        </p:spPr>
        <p:txBody>
          <a:bodyPr vert="horz" lIns="91440" tIns="45720" rIns="91440" bIns="45720" rtlCol="0"/>
          <a:lstStyle>
            <a:lvl1pPr algn="r">
              <a:defRPr sz="1200"/>
            </a:lvl1pPr>
          </a:lstStyle>
          <a:p>
            <a:fld id="{713437AD-0BE0-48E2-9A40-04BE718F4962}" type="datetimeFigureOut">
              <a:rPr lang="en-US" smtClean="0"/>
              <a:t>10/23/2019</a:t>
            </a:fld>
            <a:endParaRPr lang="en-US"/>
          </a:p>
        </p:txBody>
      </p:sp>
      <p:sp>
        <p:nvSpPr>
          <p:cNvPr id="4" name="Slide Image Placeholder 3"/>
          <p:cNvSpPr>
            <a:spLocks noGrp="1" noRot="1" noChangeAspect="1"/>
          </p:cNvSpPr>
          <p:nvPr>
            <p:ph type="sldImg" idx="2"/>
          </p:nvPr>
        </p:nvSpPr>
        <p:spPr>
          <a:xfrm>
            <a:off x="5384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625600" y="4400550"/>
            <a:ext cx="130048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7043738"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9207500" y="8685213"/>
            <a:ext cx="7045325" cy="458787"/>
          </a:xfrm>
          <a:prstGeom prst="rect">
            <a:avLst/>
          </a:prstGeom>
        </p:spPr>
        <p:txBody>
          <a:bodyPr vert="horz" lIns="91440" tIns="45720" rIns="91440" bIns="45720" rtlCol="0" anchor="b"/>
          <a:lstStyle>
            <a:lvl1pPr algn="r">
              <a:defRPr sz="1200"/>
            </a:lvl1pPr>
          </a:lstStyle>
          <a:p>
            <a:fld id="{3447B2FA-A97B-4D9D-A488-301B3C26FA32}" type="slidenum">
              <a:rPr lang="en-US" smtClean="0"/>
              <a:t>‹#›</a:t>
            </a:fld>
            <a:endParaRPr lang="en-US"/>
          </a:p>
        </p:txBody>
      </p:sp>
    </p:spTree>
    <p:extLst>
      <p:ext uri="{BB962C8B-B14F-4D97-AF65-F5344CB8AC3E}">
        <p14:creationId xmlns:p14="http://schemas.microsoft.com/office/powerpoint/2010/main" val="2788379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psychologytoday.com/us/basics/friends"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psychologytoday.com/us/basics/self-talk"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47B2FA-A97B-4D9D-A488-301B3C26FA32}" type="slidenum">
              <a:rPr lang="en-US" smtClean="0"/>
              <a:t>1</a:t>
            </a:fld>
            <a:endParaRPr lang="en-US"/>
          </a:p>
        </p:txBody>
      </p:sp>
    </p:spTree>
    <p:extLst>
      <p:ext uri="{BB962C8B-B14F-4D97-AF65-F5344CB8AC3E}">
        <p14:creationId xmlns:p14="http://schemas.microsoft.com/office/powerpoint/2010/main" val="3150344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None/>
            </a:pPr>
            <a:r>
              <a:rPr lang="en-US" sz="1200" dirty="0" smtClean="0">
                <a:latin typeface="Arial" pitchFamily="34" charset="0"/>
                <a:cs typeface="Arial" pitchFamily="34" charset="0"/>
              </a:rPr>
              <a:t>The </a:t>
            </a:r>
            <a:r>
              <a:rPr lang="en-US" sz="1200" dirty="0">
                <a:latin typeface="Arial" pitchFamily="34" charset="0"/>
                <a:cs typeface="Arial" pitchFamily="34" charset="0"/>
              </a:rPr>
              <a:t>second step is to seek balance among a number of different types of activities. </a:t>
            </a:r>
            <a:r>
              <a:rPr lang="en-US" sz="1200" dirty="0" smtClean="0">
                <a:latin typeface="Arial" pitchFamily="34" charset="0"/>
                <a:cs typeface="Arial" pitchFamily="34" charset="0"/>
              </a:rPr>
              <a:t>These </a:t>
            </a:r>
            <a:r>
              <a:rPr lang="en-US" sz="1200" dirty="0">
                <a:latin typeface="Arial" pitchFamily="34" charset="0"/>
                <a:cs typeface="Arial" pitchFamily="34" charset="0"/>
              </a:rPr>
              <a:t>include work, personal and family life, rest, and leisure. You will be more productive when you’ve had opportunities to rest and relax. What helps you relax may be very different from what relaxes your family members and colleagues. It’s important that the ways you relax aren’t damaging to your health and well-being (i.e., survival coping strategies) or to the relationships that are important to you. Becoming aware of when you are losing balance in your life gives you an opportunity to change</a:t>
            </a:r>
            <a:r>
              <a:rPr lang="en-US" sz="1200" dirty="0" smtClean="0">
                <a:latin typeface="Arial" pitchFamily="34" charset="0"/>
                <a:cs typeface="Arial" pitchFamily="34" charset="0"/>
              </a:rPr>
              <a:t>.</a:t>
            </a:r>
          </a:p>
          <a:p>
            <a:pPr>
              <a:buFont typeface="Arial" pitchFamily="34" charset="0"/>
              <a:buNone/>
            </a:pPr>
            <a:endParaRPr lang="en-US" sz="1200" dirty="0" smtClean="0">
              <a:latin typeface="Arial" pitchFamily="34" charset="0"/>
              <a:cs typeface="Arial" pitchFamily="34" charset="0"/>
            </a:endParaRPr>
          </a:p>
          <a:p>
            <a:pPr>
              <a:buFont typeface="Arial" pitchFamily="34" charset="0"/>
              <a:buNone/>
            </a:pPr>
            <a:r>
              <a:rPr lang="en-US" sz="1200" b="1" dirty="0" smtClean="0">
                <a:latin typeface="Arial" pitchFamily="34" charset="0"/>
                <a:cs typeface="Arial" pitchFamily="34" charset="0"/>
              </a:rPr>
              <a:t>ACTIVITY: </a:t>
            </a:r>
            <a:r>
              <a:rPr lang="en-US" sz="1200" b="0" dirty="0" smtClean="0">
                <a:latin typeface="Arial" pitchFamily="34" charset="0"/>
                <a:cs typeface="Arial" pitchFamily="34" charset="0"/>
              </a:rPr>
              <a:t>Self-Care</a:t>
            </a:r>
            <a:r>
              <a:rPr lang="en-US" sz="1200" b="0" baseline="0" dirty="0" smtClean="0">
                <a:latin typeface="Arial" pitchFamily="34" charset="0"/>
                <a:cs typeface="Arial" pitchFamily="34" charset="0"/>
              </a:rPr>
              <a:t> Assessment</a:t>
            </a:r>
          </a:p>
          <a:p>
            <a:pPr>
              <a:buFont typeface="Arial" pitchFamily="34" charset="0"/>
              <a:buNone/>
            </a:pPr>
            <a:r>
              <a:rPr lang="en-US" sz="1200" b="0" baseline="0" dirty="0" smtClean="0">
                <a:latin typeface="Arial" pitchFamily="34" charset="0"/>
                <a:cs typeface="Arial" pitchFamily="34" charset="0"/>
              </a:rPr>
              <a:t>Total scores:</a:t>
            </a:r>
          </a:p>
          <a:p>
            <a:pPr>
              <a:buFont typeface="Arial" pitchFamily="34" charset="0"/>
              <a:buNone/>
            </a:pPr>
            <a:r>
              <a:rPr lang="en-US" sz="1200" b="0" baseline="0" dirty="0" smtClean="0">
                <a:latin typeface="Arial" pitchFamily="34" charset="0"/>
                <a:cs typeface="Arial" pitchFamily="34" charset="0"/>
              </a:rPr>
              <a:t>0-62: Poor</a:t>
            </a:r>
          </a:p>
          <a:p>
            <a:pPr>
              <a:buFont typeface="Arial" pitchFamily="34" charset="0"/>
              <a:buNone/>
            </a:pPr>
            <a:r>
              <a:rPr lang="en-US" sz="1200" b="0" baseline="0" dirty="0" smtClean="0">
                <a:latin typeface="Arial" pitchFamily="34" charset="0"/>
                <a:cs typeface="Arial" pitchFamily="34" charset="0"/>
              </a:rPr>
              <a:t>63-125: Fair</a:t>
            </a:r>
          </a:p>
          <a:p>
            <a:pPr>
              <a:buFont typeface="Arial" pitchFamily="34" charset="0"/>
              <a:buNone/>
            </a:pPr>
            <a:r>
              <a:rPr lang="en-US" sz="1200" b="0" baseline="0" dirty="0" smtClean="0">
                <a:latin typeface="Arial" pitchFamily="34" charset="0"/>
                <a:cs typeface="Arial" pitchFamily="34" charset="0"/>
              </a:rPr>
              <a:t>126-188: Good </a:t>
            </a:r>
          </a:p>
          <a:p>
            <a:pPr>
              <a:buFont typeface="Arial" pitchFamily="34" charset="0"/>
              <a:buNone/>
            </a:pPr>
            <a:r>
              <a:rPr lang="en-US" sz="1200" b="0" baseline="0" dirty="0" smtClean="0">
                <a:latin typeface="Arial" pitchFamily="34" charset="0"/>
                <a:cs typeface="Arial" pitchFamily="34" charset="0"/>
              </a:rPr>
              <a:t>189-249: Excellent</a:t>
            </a:r>
          </a:p>
          <a:p>
            <a:pPr>
              <a:buFont typeface="Arial" pitchFamily="34" charset="0"/>
              <a:buNone/>
            </a:pPr>
            <a:endParaRPr lang="en-US" sz="1200" b="1" dirty="0">
              <a:latin typeface="Arial" pitchFamily="34" charset="0"/>
              <a:cs typeface="Arial" pitchFamily="34" charset="0"/>
            </a:endParaRPr>
          </a:p>
          <a:p>
            <a:pPr>
              <a:buFont typeface="Arial" pitchFamily="34" charset="0"/>
              <a:buChar char="•"/>
            </a:pPr>
            <a:endParaRPr lang="en-US" sz="1200" dirty="0">
              <a:latin typeface="Arial" pitchFamily="34" charset="0"/>
              <a:cs typeface="Arial" pitchFamily="34" charset="0"/>
            </a:endParaRPr>
          </a:p>
          <a:p>
            <a:pPr>
              <a:buFont typeface="Arial" pitchFamily="34" charset="0"/>
              <a:buNone/>
            </a:pPr>
            <a:endParaRPr lang="en-US" sz="1100" u="sng" dirty="0">
              <a:latin typeface="Arial" pitchFamily="34" charset="0"/>
              <a:cs typeface="Arial" pitchFamily="34" charset="0"/>
            </a:endParaRPr>
          </a:p>
          <a:p>
            <a:pPr>
              <a:buFont typeface="Arial" pitchFamily="34" charset="0"/>
              <a:buChar char="•"/>
            </a:pPr>
            <a:endParaRPr lang="en-US" sz="1200" dirty="0">
              <a:latin typeface="Arial" pitchFamily="34" charset="0"/>
              <a:cs typeface="Arial" pitchFamily="34" charset="0"/>
            </a:endParaRPr>
          </a:p>
          <a:p>
            <a:endParaRPr lang="en-US" dirty="0"/>
          </a:p>
        </p:txBody>
      </p:sp>
      <p:sp>
        <p:nvSpPr>
          <p:cNvPr id="4" name="Slide Number Placeholder 3"/>
          <p:cNvSpPr>
            <a:spLocks noGrp="1"/>
          </p:cNvSpPr>
          <p:nvPr>
            <p:ph type="sldNum" sz="quarter" idx="5"/>
          </p:nvPr>
        </p:nvSpPr>
        <p:spPr/>
        <p:txBody>
          <a:bodyPr/>
          <a:lstStyle/>
          <a:p>
            <a:fld id="{3447B2FA-A97B-4D9D-A488-301B3C26FA32}" type="slidenum">
              <a:rPr lang="en-US" smtClean="0"/>
              <a:t>12</a:t>
            </a:fld>
            <a:endParaRPr lang="en-US"/>
          </a:p>
        </p:txBody>
      </p:sp>
    </p:spTree>
    <p:extLst>
      <p:ext uri="{BB962C8B-B14F-4D97-AF65-F5344CB8AC3E}">
        <p14:creationId xmlns:p14="http://schemas.microsoft.com/office/powerpoint/2010/main" val="1550020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None/>
            </a:pPr>
            <a:r>
              <a:rPr lang="en-US" sz="1100" dirty="0" smtClean="0">
                <a:latin typeface="Arial" pitchFamily="34" charset="0"/>
                <a:cs typeface="Arial" pitchFamily="34" charset="0"/>
              </a:rPr>
              <a:t>Effective self-care requires good planning</a:t>
            </a:r>
            <a:r>
              <a:rPr lang="en-US" sz="1100" baseline="0" dirty="0" smtClean="0">
                <a:latin typeface="Arial" pitchFamily="34" charset="0"/>
                <a:cs typeface="Arial" pitchFamily="34" charset="0"/>
              </a:rPr>
              <a:t> and </a:t>
            </a:r>
            <a:r>
              <a:rPr lang="en-US" sz="1100" dirty="0" smtClean="0">
                <a:latin typeface="Arial" pitchFamily="34" charset="0"/>
                <a:cs typeface="Arial" pitchFamily="34" charset="0"/>
              </a:rPr>
              <a:t>should be PROACTIVE,</a:t>
            </a:r>
            <a:r>
              <a:rPr lang="en-US" sz="1100" baseline="0" dirty="0" smtClean="0">
                <a:latin typeface="Arial" pitchFamily="34" charset="0"/>
                <a:cs typeface="Arial" pitchFamily="34" charset="0"/>
              </a:rPr>
              <a:t> not REACTIVE. </a:t>
            </a:r>
            <a:r>
              <a:rPr lang="en-US" sz="1100" dirty="0" smtClean="0">
                <a:latin typeface="Arial" pitchFamily="34" charset="0"/>
                <a:cs typeface="Arial" pitchFamily="34" charset="0"/>
              </a:rPr>
              <a:t>Self-care is not an emergency response plan to be activated when stress becomes overwhelming.  </a:t>
            </a:r>
          </a:p>
          <a:p>
            <a:pPr lvl="1">
              <a:buFont typeface="Arial" pitchFamily="34" charset="0"/>
              <a:buChar char="•"/>
            </a:pPr>
            <a:r>
              <a:rPr lang="en-US" sz="1100" dirty="0" smtClean="0">
                <a:latin typeface="Arial" pitchFamily="34" charset="0"/>
                <a:cs typeface="Arial" pitchFamily="34" charset="0"/>
              </a:rPr>
              <a:t>Self-care is NOT about acting selfishly (“It’s all about me!”).  </a:t>
            </a:r>
          </a:p>
          <a:p>
            <a:pPr lvl="1">
              <a:buFont typeface="Arial" pitchFamily="34" charset="0"/>
              <a:buChar char="•"/>
            </a:pPr>
            <a:r>
              <a:rPr lang="en-US" sz="1100" dirty="0" smtClean="0">
                <a:latin typeface="Arial" pitchFamily="34" charset="0"/>
                <a:cs typeface="Arial" pitchFamily="34" charset="0"/>
              </a:rPr>
              <a:t>Self-care is NOT about doing more or adding more tasks to an already overwhelming “to-do” list.  </a:t>
            </a:r>
          </a:p>
          <a:p>
            <a:pPr lvl="1">
              <a:buFont typeface="Arial" pitchFamily="34" charset="0"/>
              <a:buChar char="•"/>
            </a:pPr>
            <a:r>
              <a:rPr lang="en-US" sz="1100" dirty="0" smtClean="0">
                <a:latin typeface="Arial" pitchFamily="34" charset="0"/>
                <a:cs typeface="Arial" pitchFamily="34" charset="0"/>
              </a:rPr>
              <a:t>Healthy self-care can renew our spirits and help us become more resilient. </a:t>
            </a:r>
          </a:p>
          <a:p>
            <a:pPr lvl="0">
              <a:buFont typeface="Arial" pitchFamily="34" charset="0"/>
              <a:buNone/>
            </a:pPr>
            <a:r>
              <a:rPr lang="en-US" sz="1100" baseline="0" dirty="0" smtClean="0">
                <a:latin typeface="Arial" pitchFamily="34" charset="0"/>
                <a:cs typeface="Arial" pitchFamily="34" charset="0"/>
              </a:rPr>
              <a:t>Create a self-care plan and then COMMIT to following it. </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100" baseline="0" dirty="0" smtClean="0">
                <a:latin typeface="Arial" pitchFamily="34" charset="0"/>
                <a:cs typeface="Arial" pitchFamily="34" charset="0"/>
              </a:rPr>
              <a:t>Make sure it addresses dimensions where you tend to struggle more. </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100" baseline="0" dirty="0" smtClean="0">
                <a:latin typeface="Arial" pitchFamily="34" charset="0"/>
                <a:cs typeface="Arial" pitchFamily="34" charset="0"/>
              </a:rPr>
              <a:t>Share it with others who will hold you accountable to it (SO, family, friends, mentor, etc.). </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100" baseline="0" dirty="0" smtClean="0">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100" baseline="0" dirty="0" smtClean="0">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100" dirty="0">
              <a:latin typeface="Arial" pitchFamily="34" charset="0"/>
              <a:cs typeface="Arial" pitchFamily="34" charset="0"/>
            </a:endParaRPr>
          </a:p>
          <a:p>
            <a:pPr>
              <a:buFont typeface="Arial" pitchFamily="34" charset="0"/>
              <a:buNone/>
            </a:pPr>
            <a:r>
              <a:rPr lang="en-US" sz="1100" dirty="0">
                <a:latin typeface="Arial" pitchFamily="34" charset="0"/>
                <a:cs typeface="Arial" pitchFamily="34" charset="0"/>
                <a:sym typeface="Wingdings" pitchFamily="2" charset="2"/>
              </a:rPr>
              <a:t>	</a:t>
            </a:r>
            <a:endParaRPr lang="en-US" sz="1100" dirty="0">
              <a:latin typeface="Arial" pitchFamily="34" charset="0"/>
              <a:cs typeface="Arial" pitchFamily="34" charset="0"/>
            </a:endParaRPr>
          </a:p>
          <a:p>
            <a:pPr>
              <a:buFont typeface="Arial" pitchFamily="34" charset="0"/>
              <a:buNone/>
            </a:pPr>
            <a:endParaRPr lang="en-US" sz="1100" u="sng" dirty="0">
              <a:latin typeface="Arial" pitchFamily="34" charset="0"/>
              <a:cs typeface="Arial" pitchFamily="34" charset="0"/>
            </a:endParaRPr>
          </a:p>
          <a:p>
            <a:pPr>
              <a:buFont typeface="Arial" pitchFamily="34" charset="0"/>
              <a:buChar char="•"/>
            </a:pPr>
            <a:endParaRPr lang="en-US" sz="1200" dirty="0">
              <a:latin typeface="Arial" pitchFamily="34" charset="0"/>
              <a:cs typeface="Arial" pitchFamily="34" charset="0"/>
            </a:endParaRPr>
          </a:p>
          <a:p>
            <a:endParaRPr lang="en-US" dirty="0"/>
          </a:p>
        </p:txBody>
      </p:sp>
      <p:sp>
        <p:nvSpPr>
          <p:cNvPr id="4" name="Slide Number Placeholder 3"/>
          <p:cNvSpPr>
            <a:spLocks noGrp="1"/>
          </p:cNvSpPr>
          <p:nvPr>
            <p:ph type="sldNum" sz="quarter" idx="5"/>
          </p:nvPr>
        </p:nvSpPr>
        <p:spPr/>
        <p:txBody>
          <a:bodyPr/>
          <a:lstStyle/>
          <a:p>
            <a:fld id="{3447B2FA-A97B-4D9D-A488-301B3C26FA32}" type="slidenum">
              <a:rPr lang="en-US" smtClean="0"/>
              <a:t>13</a:t>
            </a:fld>
            <a:endParaRPr lang="en-US"/>
          </a:p>
        </p:txBody>
      </p:sp>
    </p:spTree>
    <p:extLst>
      <p:ext uri="{BB962C8B-B14F-4D97-AF65-F5344CB8AC3E}">
        <p14:creationId xmlns:p14="http://schemas.microsoft.com/office/powerpoint/2010/main" val="3277067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450">
              <a:defRPr/>
            </a:pPr>
            <a:endParaRPr lang="en-US" sz="1100" b="1"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7E0BC826-E229-481E-B1A2-F4550FC4BC31}" type="slidenum">
              <a:rPr lang="en-US" smtClean="0"/>
              <a:pPr/>
              <a:t>15</a:t>
            </a:fld>
            <a:endParaRPr lang="en-US"/>
          </a:p>
        </p:txBody>
      </p:sp>
    </p:spTree>
    <p:extLst>
      <p:ext uri="{BB962C8B-B14F-4D97-AF65-F5344CB8AC3E}">
        <p14:creationId xmlns:p14="http://schemas.microsoft.com/office/powerpoint/2010/main" val="2571963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8507">
              <a:defRPr/>
            </a:pPr>
            <a:r>
              <a:rPr lang="en-US" sz="1100" b="1" dirty="0">
                <a:latin typeface="Arial" pitchFamily="34" charset="0"/>
                <a:cs typeface="Arial" pitchFamily="34" charset="0"/>
              </a:rPr>
              <a:t>Slide 31 Facilitator Notes: </a:t>
            </a:r>
          </a:p>
          <a:p>
            <a:endParaRPr lang="en-US" sz="1100" b="1" dirty="0">
              <a:latin typeface="Arial" pitchFamily="34" charset="0"/>
              <a:cs typeface="Arial" pitchFamily="34" charset="0"/>
            </a:endParaRPr>
          </a:p>
          <a:p>
            <a:r>
              <a:rPr lang="en-US" sz="1100" b="1" u="sng" dirty="0">
                <a:latin typeface="Arial" pitchFamily="34" charset="0"/>
                <a:cs typeface="Arial" pitchFamily="34" charset="0"/>
              </a:rPr>
              <a:t>For Your Eyes Only:</a:t>
            </a:r>
          </a:p>
          <a:p>
            <a:pPr>
              <a:buFont typeface="Arial" pitchFamily="34" charset="0"/>
              <a:buChar char="•"/>
            </a:pPr>
            <a:r>
              <a:rPr lang="en-US" sz="1100" dirty="0">
                <a:latin typeface="Arial" pitchFamily="34" charset="0"/>
                <a:cs typeface="Arial" pitchFamily="34" charset="0"/>
              </a:rPr>
              <a:t>When the slide appears you will only see the title </a:t>
            </a:r>
          </a:p>
          <a:p>
            <a:endParaRPr lang="en-US" sz="1100" b="1" dirty="0">
              <a:latin typeface="Arial" pitchFamily="34" charset="0"/>
              <a:cs typeface="Arial" pitchFamily="34" charset="0"/>
            </a:endParaRPr>
          </a:p>
          <a:p>
            <a:r>
              <a:rPr lang="en-US" sz="1100" b="1" u="sng" dirty="0">
                <a:latin typeface="Arial" pitchFamily="34" charset="0"/>
                <a:cs typeface="Arial" pitchFamily="34" charset="0"/>
              </a:rPr>
              <a:t>Say:</a:t>
            </a:r>
            <a:endParaRPr lang="en-US" sz="1100" dirty="0">
              <a:latin typeface="Arial" pitchFamily="34" charset="0"/>
              <a:cs typeface="Arial" pitchFamily="34" charset="0"/>
            </a:endParaRPr>
          </a:p>
          <a:p>
            <a:pPr>
              <a:buFont typeface="Arial" pitchFamily="34" charset="0"/>
              <a:buChar char="•"/>
            </a:pPr>
            <a:r>
              <a:rPr lang="en-US" sz="1100" dirty="0">
                <a:latin typeface="Arial" pitchFamily="34" charset="0"/>
                <a:cs typeface="Arial" pitchFamily="34" charset="0"/>
              </a:rPr>
              <a:t>The final letter is </a:t>
            </a:r>
            <a:r>
              <a:rPr lang="en-US" sz="1100" i="1" dirty="0">
                <a:latin typeface="Arial" pitchFamily="34" charset="0"/>
                <a:cs typeface="Arial" pitchFamily="34" charset="0"/>
              </a:rPr>
              <a:t>C</a:t>
            </a:r>
            <a:r>
              <a:rPr lang="en-US" sz="1100" i="0" baseline="0" dirty="0">
                <a:latin typeface="Arial" pitchFamily="34" charset="0"/>
                <a:cs typeface="Arial" pitchFamily="34" charset="0"/>
              </a:rPr>
              <a:t> </a:t>
            </a:r>
            <a:r>
              <a:rPr lang="en-US" sz="1100" dirty="0">
                <a:latin typeface="Arial" pitchFamily="34" charset="0"/>
                <a:cs typeface="Arial" pitchFamily="34" charset="0"/>
              </a:rPr>
              <a:t>for connection. It involves building connections and supportive relationships with your co-workers, friends, family and community. One of the most powerful stress reducers is social connection. Unfortunately, as we become more stressed we tend to avoid social connection especially when our minds tell us “everyone wants something from me.” We have to hear that thought, learn to set good boundaries, and reach out in new ways for connection.  </a:t>
            </a:r>
          </a:p>
          <a:p>
            <a:endParaRPr lang="en-US" sz="1100" dirty="0">
              <a:latin typeface="Arial" pitchFamily="34" charset="0"/>
              <a:cs typeface="Arial" pitchFamily="34" charset="0"/>
            </a:endParaRPr>
          </a:p>
          <a:p>
            <a:pPr>
              <a:buFont typeface="Arial" pitchFamily="34" charset="0"/>
              <a:buChar char="•"/>
            </a:pPr>
            <a:r>
              <a:rPr lang="en-US" sz="1100" dirty="0">
                <a:latin typeface="Arial" pitchFamily="34" charset="0"/>
                <a:cs typeface="Arial" pitchFamily="34" charset="0"/>
              </a:rPr>
              <a:t>Remember to think about ways you can reconnect with family members.</a:t>
            </a:r>
          </a:p>
          <a:p>
            <a:pPr lvl="1">
              <a:buFont typeface="Arial" pitchFamily="34" charset="0"/>
              <a:buChar char="•"/>
            </a:pPr>
            <a:r>
              <a:rPr lang="en-US" sz="1100" i="1" u="sng" dirty="0">
                <a:latin typeface="Arial" pitchFamily="34" charset="0"/>
                <a:cs typeface="Arial" pitchFamily="34" charset="0"/>
              </a:rPr>
              <a:t>(Click the remote or press the space bar) </a:t>
            </a:r>
            <a:r>
              <a:rPr lang="en-US" sz="1100" dirty="0">
                <a:latin typeface="Arial" pitchFamily="34" charset="0"/>
                <a:cs typeface="Arial" pitchFamily="34" charset="0"/>
              </a:rPr>
              <a:t>Take your child’s suggestion about family game night or nightly reading seriously.</a:t>
            </a:r>
          </a:p>
          <a:p>
            <a:pPr lvl="1">
              <a:buFont typeface="Arial" pitchFamily="34" charset="0"/>
              <a:buChar char="•"/>
            </a:pPr>
            <a:r>
              <a:rPr lang="en-US" sz="1100" i="1" u="sng" dirty="0">
                <a:latin typeface="Arial" pitchFamily="34" charset="0"/>
                <a:cs typeface="Arial" pitchFamily="34" charset="0"/>
              </a:rPr>
              <a:t>(Click the remote or press the space bar) </a:t>
            </a:r>
            <a:r>
              <a:rPr lang="en-US" sz="1100" dirty="0">
                <a:latin typeface="Arial" pitchFamily="34" charset="0"/>
                <a:cs typeface="Arial" pitchFamily="34" charset="0"/>
              </a:rPr>
              <a:t>Hear your partner’s repeated request to schedule a standing date night.</a:t>
            </a:r>
            <a:endParaRPr lang="en-US" sz="1100" dirty="0">
              <a:latin typeface="Arial" pitchFamily="34" charset="0"/>
              <a:cs typeface="Arial" pitchFamily="34" charset="0"/>
              <a:sym typeface="Wingdings" pitchFamily="2" charset="2"/>
            </a:endParaRPr>
          </a:p>
          <a:p>
            <a:pPr lvl="1">
              <a:buFont typeface="Arial" pitchFamily="34" charset="0"/>
              <a:buChar char="•"/>
            </a:pPr>
            <a:r>
              <a:rPr lang="en-US" sz="1100" i="1" u="sng" dirty="0">
                <a:latin typeface="Arial" pitchFamily="34" charset="0"/>
                <a:cs typeface="Arial" pitchFamily="34" charset="0"/>
              </a:rPr>
              <a:t>(Click the remote or press the space bar) </a:t>
            </a:r>
            <a:r>
              <a:rPr lang="en-US" sz="1100" dirty="0">
                <a:latin typeface="Arial" pitchFamily="34" charset="0"/>
                <a:cs typeface="Arial" pitchFamily="34" charset="0"/>
                <a:sym typeface="Wingdings" pitchFamily="2" charset="2"/>
              </a:rPr>
              <a:t>Take up your friend on her offer to go and see a relaxing movie.</a:t>
            </a:r>
          </a:p>
          <a:p>
            <a:endParaRPr lang="en-US" sz="1100" dirty="0">
              <a:latin typeface="Arial" pitchFamily="34" charset="0"/>
              <a:cs typeface="Arial" pitchFamily="34" charset="0"/>
              <a:sym typeface="Wingdings" pitchFamily="2" charset="2"/>
            </a:endParaRPr>
          </a:p>
          <a:p>
            <a:pPr>
              <a:buFont typeface="Arial" pitchFamily="34" charset="0"/>
              <a:buChar char="•"/>
            </a:pPr>
            <a:r>
              <a:rPr lang="en-US" sz="1100" dirty="0">
                <a:latin typeface="Arial" pitchFamily="34" charset="0"/>
                <a:cs typeface="Arial" pitchFamily="34" charset="0"/>
                <a:sym typeface="Wingdings" pitchFamily="2" charset="2"/>
              </a:rPr>
              <a:t>I am sure you all could come up with a million more. Now get out there and reconnect </a:t>
            </a:r>
            <a:r>
              <a:rPr lang="en-US" sz="1100" i="1" dirty="0">
                <a:latin typeface="Arial" pitchFamily="34" charset="0"/>
                <a:cs typeface="Arial" pitchFamily="34" charset="0"/>
              </a:rPr>
              <a:t>(</a:t>
            </a:r>
            <a:r>
              <a:rPr lang="en-US" sz="1100" i="1" u="sng" dirty="0">
                <a:latin typeface="Arial" pitchFamily="34" charset="0"/>
                <a:cs typeface="Arial" pitchFamily="34" charset="0"/>
              </a:rPr>
              <a:t>click the remote or press the space bar). </a:t>
            </a:r>
            <a:r>
              <a:rPr lang="en-US" sz="1100" dirty="0">
                <a:latin typeface="Arial" pitchFamily="34" charset="0"/>
                <a:cs typeface="Arial" pitchFamily="34" charset="0"/>
                <a:sym typeface="Wingdings" pitchFamily="2" charset="2"/>
              </a:rPr>
              <a:t>	</a:t>
            </a:r>
            <a:endParaRPr lang="en-US" sz="11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7E0BC826-E229-481E-B1A2-F4550FC4BC31}" type="slidenum">
              <a:rPr lang="en-US" smtClean="0"/>
              <a:pPr/>
              <a:t>16</a:t>
            </a:fld>
            <a:endParaRPr lang="en-US"/>
          </a:p>
        </p:txBody>
      </p:sp>
    </p:spTree>
    <p:extLst>
      <p:ext uri="{BB962C8B-B14F-4D97-AF65-F5344CB8AC3E}">
        <p14:creationId xmlns:p14="http://schemas.microsoft.com/office/powerpoint/2010/main" val="2758957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47B2FA-A97B-4D9D-A488-301B3C26FA32}" type="slidenum">
              <a:rPr lang="en-US" smtClean="0"/>
              <a:t>2</a:t>
            </a:fld>
            <a:endParaRPr lang="en-US"/>
          </a:p>
        </p:txBody>
      </p:sp>
    </p:spTree>
    <p:extLst>
      <p:ext uri="{BB962C8B-B14F-4D97-AF65-F5344CB8AC3E}">
        <p14:creationId xmlns:p14="http://schemas.microsoft.com/office/powerpoint/2010/main" val="970627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t>1) An inability to influence decisions that affect your job — such as your schedule, assignments or workload — could lead to job burnout. So could a lack of the resources you need to do your work.</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2) </a:t>
            </a:r>
            <a:r>
              <a:rPr lang="en-US" sz="1200" b="0" dirty="0" smtClean="0"/>
              <a:t>If you're unclear about the degree of authority you have or what your supervisor or others expect from you, you're not likely to feel comfortable at work.</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3)</a:t>
            </a:r>
            <a:r>
              <a:rPr lang="en-US" sz="1200" b="0" dirty="0" smtClean="0"/>
              <a:t> Perhaps you work with an office bully, or you feel undermined by colleagues or your boss micromanages your work. This can contribute to job stress.</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4)</a:t>
            </a:r>
            <a:r>
              <a:rPr lang="en-US" sz="1200" b="0" dirty="0" smtClean="0"/>
              <a:t> When a job is monotonous or chaotic, you need constant energy to remain focused — which can lead to fatigue and job burnout.</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5) </a:t>
            </a:r>
            <a:r>
              <a:rPr lang="en-US" sz="1200" b="0" dirty="0" smtClean="0"/>
              <a:t>If you feel isolated at work and in your personal life, you might feel more stressed.</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6) </a:t>
            </a:r>
            <a:r>
              <a:rPr lang="en-US" sz="1200" b="0" dirty="0" smtClean="0"/>
              <a:t>If your work takes up so much of your time and effort that you don't have the energy to spend time with your family and friends, you might burn out quickly.</a:t>
            </a:r>
          </a:p>
          <a:p>
            <a:endParaRPr lang="en-US" dirty="0"/>
          </a:p>
        </p:txBody>
      </p:sp>
      <p:sp>
        <p:nvSpPr>
          <p:cNvPr id="4" name="Slide Number Placeholder 3"/>
          <p:cNvSpPr>
            <a:spLocks noGrp="1"/>
          </p:cNvSpPr>
          <p:nvPr>
            <p:ph type="sldNum" sz="quarter" idx="10"/>
          </p:nvPr>
        </p:nvSpPr>
        <p:spPr/>
        <p:txBody>
          <a:bodyPr/>
          <a:lstStyle/>
          <a:p>
            <a:fld id="{3447B2FA-A97B-4D9D-A488-301B3C26FA32}" type="slidenum">
              <a:rPr lang="en-US" smtClean="0"/>
              <a:t>5</a:t>
            </a:fld>
            <a:endParaRPr lang="en-US"/>
          </a:p>
        </p:txBody>
      </p:sp>
    </p:spTree>
    <p:extLst>
      <p:ext uri="{BB962C8B-B14F-4D97-AF65-F5344CB8AC3E}">
        <p14:creationId xmlns:p14="http://schemas.microsoft.com/office/powerpoint/2010/main" val="831379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normAutofit fontScale="70000" lnSpcReduction="20000"/>
          </a:bodyPr>
          <a:lstStyle/>
          <a:p>
            <a:r>
              <a:rPr lang="en-US" sz="1100" i="1" u="sng" dirty="0" smtClean="0">
                <a:latin typeface="Arial" pitchFamily="34" charset="0"/>
                <a:cs typeface="Arial" pitchFamily="34" charset="0"/>
              </a:rPr>
              <a:t>(</a:t>
            </a:r>
            <a:r>
              <a:rPr lang="en-US" sz="1100" i="1" u="sng" dirty="0">
                <a:latin typeface="Arial" pitchFamily="34" charset="0"/>
                <a:cs typeface="Arial" pitchFamily="34" charset="0"/>
              </a:rPr>
              <a:t>Click the remote or press the space bar). </a:t>
            </a:r>
            <a:r>
              <a:rPr lang="en-US" sz="1100" b="1" dirty="0">
                <a:latin typeface="Arial" pitchFamily="34" charset="0"/>
                <a:cs typeface="Arial" pitchFamily="34" charset="0"/>
              </a:rPr>
              <a:t>Chronic exhaustion </a:t>
            </a:r>
            <a:r>
              <a:rPr lang="en-US" sz="1100" dirty="0" smtClean="0">
                <a:latin typeface="Arial" pitchFamily="34" charset="0"/>
                <a:cs typeface="Arial" pitchFamily="34" charset="0"/>
              </a:rPr>
              <a:t>–</a:t>
            </a:r>
            <a:r>
              <a:rPr lang="en-US" sz="1200" b="0" i="0" kern="1200" dirty="0" smtClean="0">
                <a:solidFill>
                  <a:schemeClr val="tx1"/>
                </a:solidFill>
                <a:effectLst/>
                <a:latin typeface="+mn-lt"/>
                <a:ea typeface="+mn-ea"/>
                <a:cs typeface="+mn-cs"/>
              </a:rPr>
              <a:t>You find yourself lacking energy and feeling tired often. You may go to bed early but still wake up tired. You may move more slowly and find you need extra time to get ready and get out the door. At its worse, the fatigue becomes a physical and psychological state of exhaustion. You feel drained. Everything takes a concerted effort. You have no energy, so you do as little as possible to make it through the day. You find it difficult to get out of bed and may even call in sick on the days you feel like you simply can't get out of bed. This type of extreme fatigue also often results in a sense of dread for what lies ahead of you on any given 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i="1" u="sng" dirty="0" smtClean="0">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i="1" u="sng" dirty="0" smtClean="0">
                <a:latin typeface="Arial" pitchFamily="34" charset="0"/>
                <a:cs typeface="Arial" pitchFamily="34" charset="0"/>
              </a:rPr>
              <a:t>(Click the remote or press the space bar). </a:t>
            </a:r>
            <a:r>
              <a:rPr lang="en-US" sz="1050" b="1" dirty="0" smtClean="0">
                <a:solidFill>
                  <a:prstClr val="black"/>
                </a:solidFill>
                <a:latin typeface="Arial" pitchFamily="34" charset="0"/>
                <a:cs typeface="Arial" pitchFamily="34" charset="0"/>
              </a:rPr>
              <a:t>Isolation</a:t>
            </a:r>
            <a:r>
              <a:rPr lang="en-US" sz="1050" dirty="0" smtClean="0">
                <a:solidFill>
                  <a:prstClr val="black"/>
                </a:solidFill>
                <a:latin typeface="Arial" pitchFamily="34" charset="0"/>
                <a:cs typeface="Arial" pitchFamily="34" charset="0"/>
              </a:rPr>
              <a:t>– </a:t>
            </a:r>
            <a:r>
              <a:rPr lang="en-US" sz="1100" b="0" i="0" kern="1200" dirty="0" smtClean="0">
                <a:solidFill>
                  <a:schemeClr val="tx1"/>
                </a:solidFill>
                <a:effectLst/>
                <a:latin typeface="+mn-lt"/>
                <a:ea typeface="+mn-ea"/>
                <a:cs typeface="+mn-cs"/>
              </a:rPr>
              <a:t>Isolation may start out as a mild resistance to socializing, such as not wanting to go to lunch with a co-worker or </a:t>
            </a:r>
            <a:r>
              <a:rPr lang="en-US" sz="1100" b="0" i="0" u="none" strike="noStrike" kern="1200" dirty="0" smtClean="0">
                <a:solidFill>
                  <a:schemeClr val="tx1"/>
                </a:solidFill>
                <a:effectLst/>
                <a:latin typeface="+mn-lt"/>
                <a:ea typeface="+mn-ea"/>
                <a:cs typeface="+mn-cs"/>
                <a:hlinkClick r:id="rId3" tooltip="Psychology Today looks at friend"/>
              </a:rPr>
              <a:t>friend</a:t>
            </a:r>
            <a:r>
              <a:rPr lang="en-US" sz="1100" b="0" i="0" kern="1200" dirty="0" smtClean="0">
                <a:solidFill>
                  <a:schemeClr val="tx1"/>
                </a:solidFill>
                <a:effectLst/>
                <a:latin typeface="+mn-lt"/>
                <a:ea typeface="+mn-ea"/>
                <a:cs typeface="+mn-cs"/>
              </a:rPr>
              <a:t>. As burnout worsens, you may begin to feel more and more like being alone. Colleagues dropping by to say hello may become an annoyance, and you may find yourself closing your door to keep people out. You make excuses not to go out to lunch, or you search for ways to get out of meetings. In the most severe cases, you may get angry at people who approach you. You may even lock your door to keep people away, or come in early or leave late to avoid interactions with colleagues and possibly even family members.</a:t>
            </a:r>
          </a:p>
          <a:p>
            <a:endParaRPr lang="en-US" sz="1100" dirty="0">
              <a:latin typeface="Arial" pitchFamily="34" charset="0"/>
              <a:cs typeface="Arial" pitchFamily="34" charset="0"/>
            </a:endParaRPr>
          </a:p>
          <a:p>
            <a:pPr>
              <a:buFont typeface="Arial" pitchFamily="34" charset="0"/>
              <a:buChar char="•"/>
            </a:pPr>
            <a:r>
              <a:rPr lang="en-US" sz="1100" i="1" u="sng" dirty="0">
                <a:latin typeface="Arial" pitchFamily="34" charset="0"/>
                <a:cs typeface="Arial" pitchFamily="34" charset="0"/>
              </a:rPr>
              <a:t>(Click the remote or press the space bar). </a:t>
            </a:r>
            <a:r>
              <a:rPr lang="en-US" sz="1100" b="1" dirty="0" smtClean="0">
                <a:latin typeface="Arial" pitchFamily="34" charset="0"/>
                <a:cs typeface="Arial" pitchFamily="34" charset="0"/>
              </a:rPr>
              <a:t>Detachment</a:t>
            </a:r>
            <a:r>
              <a:rPr lang="en-US" sz="1100" dirty="0" smtClean="0">
                <a:latin typeface="Arial" pitchFamily="34" charset="0"/>
                <a:cs typeface="Arial" pitchFamily="34" charset="0"/>
              </a:rPr>
              <a:t>– You </a:t>
            </a:r>
            <a:r>
              <a:rPr lang="en-US" sz="1100" dirty="0">
                <a:latin typeface="Arial" pitchFamily="34" charset="0"/>
                <a:cs typeface="Arial" pitchFamily="34" charset="0"/>
              </a:rPr>
              <a:t>feel so overwhelmed that you shut down. </a:t>
            </a:r>
            <a:r>
              <a:rPr lang="en-US" sz="1100" dirty="0" smtClean="0">
                <a:latin typeface="Arial" pitchFamily="34" charset="0"/>
                <a:cs typeface="Arial" pitchFamily="34" charset="0"/>
              </a:rPr>
              <a:t>A</a:t>
            </a:r>
            <a:r>
              <a:rPr lang="en-US" sz="1200" b="0" i="0" kern="1200" dirty="0" smtClean="0">
                <a:solidFill>
                  <a:schemeClr val="tx1"/>
                </a:solidFill>
                <a:effectLst/>
                <a:latin typeface="+mn-lt"/>
                <a:ea typeface="+mn-ea"/>
                <a:cs typeface="+mn-cs"/>
              </a:rPr>
              <a:t> general sense of feeling disconnected from others and from your environment. This can take the form of the isolative behaviors described above. In some situations, it may come across as anger toward others. But it also can take the form of detaching yourself emotionally and physically from your job and your responsibilities. For example, you may start calling in sick more often, missing appointments, being chronically late, or not returning calls or emails</a:t>
            </a:r>
            <a:endParaRPr lang="en-US" sz="1100" dirty="0">
              <a:latin typeface="Arial" pitchFamily="34" charset="0"/>
              <a:cs typeface="Arial" pitchFamily="34" charset="0"/>
            </a:endParaRPr>
          </a:p>
          <a:p>
            <a:pPr>
              <a:buFont typeface="Arial" pitchFamily="34" charset="0"/>
              <a:buNone/>
            </a:pPr>
            <a:endParaRPr lang="en-US" sz="1100" dirty="0">
              <a:solidFill>
                <a:prstClr val="black"/>
              </a:solidFill>
              <a:latin typeface="Arial" pitchFamily="34" charset="0"/>
              <a:cs typeface="Arial" pitchFamily="34" charset="0"/>
            </a:endParaRPr>
          </a:p>
          <a:p>
            <a:pPr>
              <a:buFont typeface="Arial" pitchFamily="34" charset="0"/>
              <a:buChar char="•"/>
            </a:pPr>
            <a:r>
              <a:rPr lang="en-US" sz="1100" i="1" u="sng" dirty="0" smtClean="0">
                <a:latin typeface="Arial" pitchFamily="34" charset="0"/>
                <a:cs typeface="Arial" pitchFamily="34" charset="0"/>
              </a:rPr>
              <a:t>(</a:t>
            </a:r>
            <a:r>
              <a:rPr lang="en-US" sz="1100" i="1" u="sng" dirty="0">
                <a:latin typeface="Arial" pitchFamily="34" charset="0"/>
                <a:cs typeface="Arial" pitchFamily="34" charset="0"/>
              </a:rPr>
              <a:t>Click the remote or press the space bar). </a:t>
            </a:r>
            <a:r>
              <a:rPr lang="en-US" sz="1100" b="1" dirty="0">
                <a:solidFill>
                  <a:prstClr val="black"/>
                </a:solidFill>
                <a:latin typeface="Arial" pitchFamily="34" charset="0"/>
                <a:cs typeface="Arial" pitchFamily="34" charset="0"/>
              </a:rPr>
              <a:t>Loss of </a:t>
            </a:r>
            <a:r>
              <a:rPr lang="en-US" sz="1100" b="1" dirty="0" smtClean="0">
                <a:solidFill>
                  <a:prstClr val="black"/>
                </a:solidFill>
                <a:latin typeface="Arial" pitchFamily="34" charset="0"/>
                <a:cs typeface="Arial" pitchFamily="34" charset="0"/>
              </a:rPr>
              <a:t>productivity</a:t>
            </a:r>
            <a:r>
              <a:rPr lang="en-US" sz="1100" dirty="0" smtClean="0">
                <a:solidFill>
                  <a:prstClr val="black"/>
                </a:solidFill>
                <a:latin typeface="Arial" pitchFamily="34" charset="0"/>
                <a:cs typeface="Arial" pitchFamily="34" charset="0"/>
              </a:rPr>
              <a:t> </a:t>
            </a:r>
            <a:r>
              <a:rPr lang="en-US" sz="1100" dirty="0">
                <a:solidFill>
                  <a:prstClr val="black"/>
                </a:solidFill>
                <a:latin typeface="Arial" pitchFamily="34" charset="0"/>
                <a:cs typeface="Arial" pitchFamily="34" charset="0"/>
              </a:rPr>
              <a:t>- </a:t>
            </a:r>
            <a:r>
              <a:rPr lang="en-US" sz="1200" b="0" i="0" kern="1200" dirty="0" smtClean="0">
                <a:solidFill>
                  <a:schemeClr val="tx1"/>
                </a:solidFill>
                <a:effectLst/>
                <a:latin typeface="+mn-lt"/>
                <a:ea typeface="+mn-ea"/>
                <a:cs typeface="+mn-cs"/>
              </a:rPr>
              <a:t>Despite long work hours, the symptoms of burnout prevent you from being able to produce the way you used to, which results in incomplete projects and a stack of work that just keeps piling up. It often seems like the harder you work, the more ground you lose. And try as you might, you just can't climb out from underneath the pile. </a:t>
            </a:r>
          </a:p>
          <a:p>
            <a:pPr>
              <a:buFont typeface="Arial" pitchFamily="34" charset="0"/>
              <a:buNone/>
            </a:pPr>
            <a:endParaRPr lang="en-US" sz="1100" dirty="0">
              <a:solidFill>
                <a:prstClr val="black"/>
              </a:solidFill>
              <a:latin typeface="Arial" pitchFamily="34" charset="0"/>
              <a:cs typeface="Arial" pitchFamily="34" charset="0"/>
            </a:endParaRPr>
          </a:p>
          <a:p>
            <a:pPr>
              <a:buFont typeface="Arial" pitchFamily="34" charset="0"/>
              <a:buChar char="•"/>
            </a:pPr>
            <a:r>
              <a:rPr lang="en-US" sz="1100" i="1" u="sng" dirty="0">
                <a:latin typeface="Arial" pitchFamily="34" charset="0"/>
                <a:cs typeface="Arial" pitchFamily="34" charset="0"/>
              </a:rPr>
              <a:t>(Click the remote or press the space bar).</a:t>
            </a:r>
            <a:r>
              <a:rPr lang="en-US" sz="1100" u="sng" dirty="0">
                <a:solidFill>
                  <a:prstClr val="black"/>
                </a:solidFill>
                <a:latin typeface="Arial" pitchFamily="34" charset="0"/>
                <a:cs typeface="Arial" pitchFamily="34" charset="0"/>
              </a:rPr>
              <a:t> </a:t>
            </a:r>
            <a:r>
              <a:rPr lang="en-US" sz="1100" b="1" dirty="0">
                <a:solidFill>
                  <a:prstClr val="black"/>
                </a:solidFill>
                <a:latin typeface="Arial" pitchFamily="34" charset="0"/>
                <a:cs typeface="Arial" pitchFamily="34" charset="0"/>
              </a:rPr>
              <a:t>Avoidance </a:t>
            </a:r>
            <a:r>
              <a:rPr lang="en-US" sz="1100" dirty="0">
                <a:solidFill>
                  <a:prstClr val="black"/>
                </a:solidFill>
                <a:latin typeface="Arial" pitchFamily="34" charset="0"/>
                <a:cs typeface="Arial" pitchFamily="34" charset="0"/>
              </a:rPr>
              <a:t>-the phone rings or your pager goes off and you think  “I'm not answering it.” You see your message light beeping and you ignore it. Your alarm clock goes off and you think of all the reasons you can’t go in that day. You may have a sense of dread that you will be faced with more bad news or horrible experiences. You fear that you will be met at the door with big problems and no solutions.</a:t>
            </a:r>
          </a:p>
          <a:p>
            <a:pPr>
              <a:buFont typeface="Arial" pitchFamily="34" charset="0"/>
              <a:buNone/>
            </a:pPr>
            <a:endParaRPr lang="en-US" sz="1100" dirty="0">
              <a:solidFill>
                <a:prstClr val="black"/>
              </a:solidFill>
              <a:latin typeface="Arial" pitchFamily="34" charset="0"/>
              <a:cs typeface="Arial" pitchFamily="34" charset="0"/>
            </a:endParaRPr>
          </a:p>
          <a:p>
            <a:pPr>
              <a:buFont typeface="Arial" pitchFamily="34" charset="0"/>
              <a:buChar char="•"/>
            </a:pPr>
            <a:r>
              <a:rPr lang="en-US" sz="1100" i="1" u="sng" dirty="0">
                <a:latin typeface="Arial" pitchFamily="34" charset="0"/>
                <a:cs typeface="Arial" pitchFamily="34" charset="0"/>
              </a:rPr>
              <a:t>(Click the remote or press the space bar).</a:t>
            </a:r>
            <a:r>
              <a:rPr lang="en-US" sz="1100" u="sng" dirty="0">
                <a:solidFill>
                  <a:prstClr val="black"/>
                </a:solidFill>
                <a:latin typeface="Arial" pitchFamily="34" charset="0"/>
                <a:cs typeface="Arial" pitchFamily="34" charset="0"/>
              </a:rPr>
              <a:t> </a:t>
            </a:r>
            <a:r>
              <a:rPr lang="en-US" sz="1100" b="1" dirty="0">
                <a:solidFill>
                  <a:prstClr val="black"/>
                </a:solidFill>
                <a:latin typeface="Arial" pitchFamily="34" charset="0"/>
                <a:cs typeface="Arial" pitchFamily="34" charset="0"/>
              </a:rPr>
              <a:t>Boundaries</a:t>
            </a:r>
            <a:r>
              <a:rPr lang="en-US" sz="1100" dirty="0">
                <a:solidFill>
                  <a:prstClr val="black"/>
                </a:solidFill>
                <a:latin typeface="Arial" pitchFamily="34" charset="0"/>
                <a:cs typeface="Arial" pitchFamily="34" charset="0"/>
              </a:rPr>
              <a:t> – you compensate by switching into what you believe is high gear. You spend more time at work, take more work home, give up outside work activities to get to work earlier and then leave later. You make executive decisions that may intrude on the desires of others because you believe that’s more efficient than asking someone’s opinion. You take it personally when a </a:t>
            </a:r>
            <a:r>
              <a:rPr lang="en-US" sz="1100" dirty="0" smtClean="0">
                <a:solidFill>
                  <a:prstClr val="black"/>
                </a:solidFill>
                <a:latin typeface="Arial" pitchFamily="34" charset="0"/>
                <a:cs typeface="Arial" pitchFamily="34" charset="0"/>
              </a:rPr>
              <a:t>project </a:t>
            </a:r>
            <a:r>
              <a:rPr lang="en-US" sz="1100" dirty="0">
                <a:solidFill>
                  <a:prstClr val="black"/>
                </a:solidFill>
                <a:latin typeface="Arial" pitchFamily="34" charset="0"/>
                <a:cs typeface="Arial" pitchFamily="34" charset="0"/>
              </a:rPr>
              <a:t>fails.</a:t>
            </a:r>
          </a:p>
          <a:p>
            <a:pPr>
              <a:buFont typeface="Arial" pitchFamily="34" charset="0"/>
              <a:buNone/>
            </a:pPr>
            <a:endParaRPr lang="en-US" sz="1100" dirty="0">
              <a:solidFill>
                <a:prstClr val="black"/>
              </a:solidFill>
              <a:latin typeface="Arial" pitchFamily="34" charset="0"/>
              <a:cs typeface="Arial" pitchFamily="34" charset="0"/>
            </a:endParaRPr>
          </a:p>
          <a:p>
            <a:r>
              <a:rPr lang="en-US" sz="1100" i="1" u="sng" dirty="0">
                <a:latin typeface="Arial" pitchFamily="34" charset="0"/>
                <a:cs typeface="Arial" pitchFamily="34" charset="0"/>
              </a:rPr>
              <a:t>(Click the remote or press the space bar).</a:t>
            </a:r>
            <a:r>
              <a:rPr lang="en-US" sz="1100" u="sng" dirty="0">
                <a:solidFill>
                  <a:prstClr val="black"/>
                </a:solidFill>
                <a:latin typeface="Arial" pitchFamily="34" charset="0"/>
                <a:cs typeface="Arial" pitchFamily="34" charset="0"/>
              </a:rPr>
              <a:t> </a:t>
            </a:r>
            <a:r>
              <a:rPr lang="en-US" sz="1100" b="1" dirty="0" smtClean="0">
                <a:solidFill>
                  <a:prstClr val="black"/>
                </a:solidFill>
                <a:latin typeface="Arial" pitchFamily="34" charset="0"/>
                <a:cs typeface="Arial" pitchFamily="34" charset="0"/>
              </a:rPr>
              <a:t>Anger </a:t>
            </a:r>
            <a:r>
              <a:rPr lang="en-US" sz="1100" dirty="0">
                <a:solidFill>
                  <a:prstClr val="black"/>
                </a:solidFill>
                <a:latin typeface="Arial" pitchFamily="34" charset="0"/>
                <a:cs typeface="Arial" pitchFamily="34" charset="0"/>
              </a:rPr>
              <a:t>– </a:t>
            </a:r>
            <a:r>
              <a:rPr lang="en-US" sz="1200" b="0" i="0" kern="1200" dirty="0" smtClean="0">
                <a:solidFill>
                  <a:schemeClr val="tx1"/>
                </a:solidFill>
                <a:effectLst/>
                <a:latin typeface="+mn-lt"/>
                <a:ea typeface="+mn-ea"/>
                <a:cs typeface="+mn-cs"/>
              </a:rPr>
              <a:t>Because burnout victims often feel like a failure and experience a lot of guilt, it's not uncommon for these feelings to turn into anger and resentment as the stress continues, and you feel as if you have no control over it. At first, the anger may take the form of interpersonal tension with colleagues, family, or friends. As burnout becomes more severe, the anger may intensify and result in angry outbursts and serious arguments at home and in the workplace. You may have thoughts of violence toward coworkers or family, and at its most extreme, this may cross the line into actual violence. When the anger gets to the point where you start thinking of hurting someone else, or you cross the line and actually get into a physical altercation, seek professional assistance immediately to prevent anyone from getting hurt, including you. </a:t>
            </a:r>
          </a:p>
          <a:p>
            <a:endParaRPr lang="en-US" sz="1200" b="0" i="0" kern="1200" dirty="0" smtClean="0">
              <a:solidFill>
                <a:schemeClr val="tx1"/>
              </a:solidFill>
              <a:effectLst/>
              <a:latin typeface="+mn-lt"/>
              <a:ea typeface="+mn-ea"/>
              <a:cs typeface="+mn-cs"/>
            </a:endParaRPr>
          </a:p>
          <a:p>
            <a:r>
              <a:rPr lang="en-US" sz="1200" i="1" u="sng" dirty="0" smtClean="0">
                <a:latin typeface="Arial" pitchFamily="34" charset="0"/>
                <a:cs typeface="Arial" pitchFamily="34" charset="0"/>
              </a:rPr>
              <a:t>(Click the remote or press the space bar).</a:t>
            </a:r>
            <a:r>
              <a:rPr lang="en-US" sz="1200" u="sng" dirty="0" smtClean="0">
                <a:solidFill>
                  <a:prstClr val="black"/>
                </a:solidFill>
                <a:latin typeface="Arial" pitchFamily="34" charset="0"/>
                <a:cs typeface="Arial" pitchFamily="34" charset="0"/>
              </a:rPr>
              <a:t> </a:t>
            </a:r>
            <a:r>
              <a:rPr lang="en-US" sz="1200" b="1" dirty="0" smtClean="0">
                <a:solidFill>
                  <a:prstClr val="black"/>
                </a:solidFill>
                <a:latin typeface="Arial" pitchFamily="34" charset="0"/>
                <a:cs typeface="Arial" pitchFamily="34" charset="0"/>
              </a:rPr>
              <a:t>Cynicism - </a:t>
            </a:r>
            <a:r>
              <a:rPr lang="en-US" sz="1200" b="0" i="0" kern="1200" dirty="0" smtClean="0">
                <a:solidFill>
                  <a:schemeClr val="tx1"/>
                </a:solidFill>
                <a:effectLst/>
                <a:latin typeface="+mn-lt"/>
                <a:ea typeface="+mn-ea"/>
                <a:cs typeface="+mn-cs"/>
              </a:rPr>
              <a:t>Burnout makes you feel like nothing is going to turn out well. While at one time, you may have been a person who sees the "glass half full," burnout may cause you to feel as if the "glass is half empty," or in some cases, completely empty. This type of negativity is likely to result in negative "</a:t>
            </a:r>
            <a:r>
              <a:rPr lang="en-US" sz="1200" b="0" i="0" u="none" strike="noStrike" kern="1200" dirty="0" smtClean="0">
                <a:solidFill>
                  <a:schemeClr val="tx1"/>
                </a:solidFill>
                <a:effectLst/>
                <a:latin typeface="+mn-lt"/>
                <a:ea typeface="+mn-ea"/>
                <a:cs typeface="+mn-cs"/>
                <a:hlinkClick r:id="rId4" tooltip="Psychology Today looks at self-talk"/>
              </a:rPr>
              <a:t>self-talk</a:t>
            </a:r>
            <a:r>
              <a:rPr lang="en-US" sz="1200" b="0" i="0" kern="1200" dirty="0" smtClean="0">
                <a:solidFill>
                  <a:schemeClr val="tx1"/>
                </a:solidFill>
                <a:effectLst/>
                <a:latin typeface="+mn-lt"/>
                <a:ea typeface="+mn-ea"/>
                <a:cs typeface="+mn-cs"/>
              </a:rPr>
              <a:t>," such as feelings of worthlessness and hopelessness. It also may carry over to others, feeling as if no one cares or that everyone is out for themselves. This may lead to a lack of trust toward coworkers, family, and friends, increasing tension at home and in the workplace and separating you from social support sources that may once have served as a buffer to your stress.</a:t>
            </a:r>
          </a:p>
          <a:p>
            <a:pPr>
              <a:buFont typeface="Arial" pitchFamily="34" charset="0"/>
              <a:buNone/>
            </a:pPr>
            <a:endParaRPr lang="en-US" sz="1100" dirty="0">
              <a:solidFill>
                <a:prstClr val="black"/>
              </a:solidFill>
              <a:latin typeface="Arial" pitchFamily="34" charset="0"/>
              <a:cs typeface="Arial" pitchFamily="34" charset="0"/>
            </a:endParaRPr>
          </a:p>
          <a:p>
            <a:pPr>
              <a:buFont typeface="Arial" pitchFamily="34" charset="0"/>
              <a:buChar char="•"/>
            </a:pPr>
            <a:r>
              <a:rPr lang="en-US" sz="1100" i="1" u="sng" dirty="0">
                <a:latin typeface="Arial" pitchFamily="34" charset="0"/>
                <a:cs typeface="Arial" pitchFamily="34" charset="0"/>
              </a:rPr>
              <a:t>(Click the remote or press the space bar).</a:t>
            </a:r>
            <a:r>
              <a:rPr lang="en-US" sz="1100" u="sng" dirty="0">
                <a:solidFill>
                  <a:prstClr val="black"/>
                </a:solidFill>
                <a:latin typeface="Arial" pitchFamily="34" charset="0"/>
                <a:cs typeface="Arial" pitchFamily="34" charset="0"/>
              </a:rPr>
              <a:t> </a:t>
            </a:r>
            <a:r>
              <a:rPr lang="en-US" sz="1100" b="1" dirty="0">
                <a:solidFill>
                  <a:prstClr val="black"/>
                </a:solidFill>
                <a:latin typeface="Arial" pitchFamily="34" charset="0"/>
                <a:cs typeface="Arial" pitchFamily="34" charset="0"/>
              </a:rPr>
              <a:t>Diminished</a:t>
            </a:r>
            <a:r>
              <a:rPr lang="en-US" sz="1100" dirty="0">
                <a:solidFill>
                  <a:prstClr val="black"/>
                </a:solidFill>
                <a:latin typeface="Arial" pitchFamily="34" charset="0"/>
                <a:cs typeface="Arial" pitchFamily="34" charset="0"/>
              </a:rPr>
              <a:t> </a:t>
            </a:r>
            <a:r>
              <a:rPr lang="en-US" sz="1100" b="1" dirty="0">
                <a:solidFill>
                  <a:prstClr val="black"/>
                </a:solidFill>
                <a:latin typeface="Arial" pitchFamily="34" charset="0"/>
                <a:cs typeface="Arial" pitchFamily="34" charset="0"/>
              </a:rPr>
              <a:t>Self-Care</a:t>
            </a:r>
            <a:r>
              <a:rPr lang="en-US" sz="1100" dirty="0">
                <a:solidFill>
                  <a:prstClr val="black"/>
                </a:solidFill>
                <a:latin typeface="Arial" pitchFamily="34" charset="0"/>
                <a:cs typeface="Arial" pitchFamily="34" charset="0"/>
              </a:rPr>
              <a:t> - you or your friends and family begin to notice that you are not doing what you used to do to take care of yourself. You may be less concerned about your appearance or exercising.</a:t>
            </a:r>
          </a:p>
          <a:p>
            <a:pPr>
              <a:buFont typeface="Arial" pitchFamily="34" charset="0"/>
              <a:buNone/>
            </a:pPr>
            <a:endParaRPr lang="en-US" sz="1100" dirty="0">
              <a:solidFill>
                <a:prstClr val="black"/>
              </a:solidFill>
              <a:latin typeface="Arial" pitchFamily="34" charset="0"/>
              <a:cs typeface="Arial" pitchFamily="34" charset="0"/>
            </a:endParaRPr>
          </a:p>
          <a:p>
            <a:pPr>
              <a:buFont typeface="Arial" pitchFamily="34" charset="0"/>
              <a:buChar char="•"/>
            </a:pPr>
            <a:r>
              <a:rPr lang="en-US" sz="1100" i="1" u="sng" dirty="0">
                <a:latin typeface="Arial" pitchFamily="34" charset="0"/>
                <a:cs typeface="Arial" pitchFamily="34" charset="0"/>
              </a:rPr>
              <a:t>(Click the remote or press the space bar).</a:t>
            </a:r>
            <a:r>
              <a:rPr lang="en-US" sz="1100" u="sng" dirty="0">
                <a:solidFill>
                  <a:prstClr val="black"/>
                </a:solidFill>
                <a:latin typeface="Arial" pitchFamily="34" charset="0"/>
                <a:cs typeface="Arial" pitchFamily="34" charset="0"/>
              </a:rPr>
              <a:t> </a:t>
            </a:r>
            <a:r>
              <a:rPr lang="en-US" sz="1100" b="1" dirty="0">
                <a:solidFill>
                  <a:prstClr val="black"/>
                </a:solidFill>
                <a:latin typeface="Arial" pitchFamily="34" charset="0"/>
                <a:cs typeface="Arial" pitchFamily="34" charset="0"/>
              </a:rPr>
              <a:t>Illness </a:t>
            </a:r>
            <a:r>
              <a:rPr lang="en-US" sz="1100" dirty="0">
                <a:solidFill>
                  <a:prstClr val="black"/>
                </a:solidFill>
                <a:latin typeface="Arial" pitchFamily="34" charset="0"/>
                <a:cs typeface="Arial" pitchFamily="34" charset="0"/>
              </a:rPr>
              <a:t>– you may begin to experience pain or illnesses. Your body is telling you that it is overwhelmed. Remember that an excess of stress hormones over time can affect your immune system.</a:t>
            </a:r>
          </a:p>
          <a:p>
            <a:pPr>
              <a:buFont typeface="Arial" pitchFamily="34" charset="0"/>
              <a:buNone/>
            </a:pPr>
            <a:endParaRPr lang="en-US" sz="1100" dirty="0">
              <a:solidFill>
                <a:prstClr val="black"/>
              </a:solidFill>
              <a:latin typeface="Arial" pitchFamily="34" charset="0"/>
              <a:cs typeface="Arial" pitchFamily="34" charset="0"/>
            </a:endParaRPr>
          </a:p>
          <a:p>
            <a:pPr>
              <a:buFont typeface="Arial" pitchFamily="34" charset="0"/>
              <a:buChar char="•"/>
            </a:pPr>
            <a:r>
              <a:rPr lang="en-US" sz="1100" i="1" u="sng" dirty="0">
                <a:latin typeface="Arial" pitchFamily="34" charset="0"/>
                <a:cs typeface="Arial" pitchFamily="34" charset="0"/>
              </a:rPr>
              <a:t>(Click the remote or press the space bar).</a:t>
            </a:r>
            <a:r>
              <a:rPr lang="en-US" sz="1100" u="sng" dirty="0">
                <a:solidFill>
                  <a:prstClr val="black"/>
                </a:solidFill>
                <a:latin typeface="Arial" pitchFamily="34" charset="0"/>
                <a:cs typeface="Arial" pitchFamily="34" charset="0"/>
              </a:rPr>
              <a:t> </a:t>
            </a:r>
            <a:r>
              <a:rPr lang="en-US" sz="1100" b="1" dirty="0">
                <a:solidFill>
                  <a:prstClr val="black"/>
                </a:solidFill>
                <a:latin typeface="Arial" pitchFamily="34" charset="0"/>
                <a:cs typeface="Arial" pitchFamily="34" charset="0"/>
              </a:rPr>
              <a:t>Survival Coping- </a:t>
            </a:r>
            <a:r>
              <a:rPr lang="en-US" sz="1100" dirty="0">
                <a:solidFill>
                  <a:prstClr val="black"/>
                </a:solidFill>
                <a:latin typeface="Arial" pitchFamily="34" charset="0"/>
                <a:cs typeface="Arial" pitchFamily="34" charset="0"/>
              </a:rPr>
              <a:t>instead of going to that happy hour once a week it becomes a daily ritual on the way home.</a:t>
            </a:r>
          </a:p>
          <a:p>
            <a:pPr>
              <a:buFont typeface="Arial" pitchFamily="34" charset="0"/>
              <a:buNone/>
            </a:pPr>
            <a:endParaRPr lang="en-US" sz="1100" dirty="0">
              <a:solidFill>
                <a:prstClr val="black"/>
              </a:solidFill>
              <a:latin typeface="Arial" pitchFamily="34" charset="0"/>
              <a:cs typeface="Arial" pitchFamily="34" charset="0"/>
            </a:endParaRPr>
          </a:p>
          <a:p>
            <a:pPr>
              <a:buFont typeface="Arial" pitchFamily="34" charset="0"/>
              <a:buChar char="•"/>
            </a:pPr>
            <a:endParaRPr lang="en-US" sz="1100" dirty="0">
              <a:solidFill>
                <a:prstClr val="black"/>
              </a:solidFill>
              <a:latin typeface="Arial" pitchFamily="34" charset="0"/>
              <a:cs typeface="Arial" pitchFamily="34" charset="0"/>
            </a:endParaRPr>
          </a:p>
          <a:p>
            <a:endParaRPr lang="en-US" sz="1100" dirty="0"/>
          </a:p>
        </p:txBody>
      </p:sp>
      <p:sp>
        <p:nvSpPr>
          <p:cNvPr id="75780" name="Slide Number Placeholder 3"/>
          <p:cNvSpPr>
            <a:spLocks noGrp="1"/>
          </p:cNvSpPr>
          <p:nvPr>
            <p:ph type="sldNum" sz="quarter" idx="5"/>
          </p:nvPr>
        </p:nvSpPr>
        <p:spPr>
          <a:noFill/>
        </p:spPr>
        <p:txBody>
          <a:bodyPr/>
          <a:lstStyle/>
          <a:p>
            <a:fld id="{14005296-63B0-4F37-92E6-6AC74EA18144}"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876323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47B2FA-A97B-4D9D-A488-301B3C26FA32}" type="slidenum">
              <a:rPr lang="en-US" smtClean="0"/>
              <a:t>7</a:t>
            </a:fld>
            <a:endParaRPr lang="en-US"/>
          </a:p>
        </p:txBody>
      </p:sp>
    </p:spTree>
    <p:extLst>
      <p:ext uri="{BB962C8B-B14F-4D97-AF65-F5344CB8AC3E}">
        <p14:creationId xmlns:p14="http://schemas.microsoft.com/office/powerpoint/2010/main" val="397243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Discuss specific concerns with your supervisor. Maybe you can work together to change expectations or reach compromises or solutions. Try to set goals for what must get done and what can wait.</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Whether you reach out to co-workers or your supervisor, support and collaboration might help you cope. If you have access to an employee assistance program, take advantage of relevant services.</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Even in some mundane jobs, you can often focus on how your role helps others, for example, or provides a much-needed product or service. Focus on aspects of the job that you do enjoy, even if it’s just chatting with your coworkers at lunch. Changing your attitude towards your job can help you regain a sense of purpose and control.</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Having strong ties in the workplace can help reduce monotony and counter the effects of burnout. Having friends to chat and joke with during the day can help relieve stress from an unfulfilling or demanding job, improve your job performance, or simply get you through a rough 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If burnout seems inevitable, try to take a complete break from work. Go on vacation, use up your sick days, ask for a temporary leave-of-absence, anything to remove yourself from the situation. Use the time away to recharge your batteries and pursue other methods of recovery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Don’t overextend yourself. Learn how to say “no” to requests on your time. If you find this difficult, remind yourself that saying “no” allows you to say “yes” to the commitments you want to make.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Set a time each day when you completely disconnect. Put away your laptop, turn off your phone, and stop checking email.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447B2FA-A97B-4D9D-A488-301B3C26FA32}" type="slidenum">
              <a:rPr lang="en-US" smtClean="0"/>
              <a:t>8</a:t>
            </a:fld>
            <a:endParaRPr lang="en-US"/>
          </a:p>
        </p:txBody>
      </p:sp>
    </p:spTree>
    <p:extLst>
      <p:ext uri="{BB962C8B-B14F-4D97-AF65-F5344CB8AC3E}">
        <p14:creationId xmlns:p14="http://schemas.microsoft.com/office/powerpoint/2010/main" val="2611554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100" dirty="0" smtClean="0">
                <a:latin typeface="Arial" pitchFamily="34" charset="0"/>
                <a:cs typeface="Arial" pitchFamily="34" charset="0"/>
              </a:rPr>
              <a:t>Self-care </a:t>
            </a:r>
            <a:r>
              <a:rPr lang="en-US" sz="1100" dirty="0">
                <a:latin typeface="Arial" pitchFamily="34" charset="0"/>
                <a:cs typeface="Arial" pitchFamily="34" charset="0"/>
              </a:rPr>
              <a:t>is:</a:t>
            </a:r>
          </a:p>
          <a:p>
            <a:pPr lvl="1">
              <a:buFont typeface="Arial" pitchFamily="34" charset="0"/>
              <a:buChar char="•"/>
            </a:pPr>
            <a:r>
              <a:rPr lang="en-US" sz="1100" dirty="0">
                <a:latin typeface="Arial" pitchFamily="34" charset="0"/>
                <a:cs typeface="Arial" pitchFamily="34" charset="0"/>
              </a:rPr>
              <a:t>only taking responsibility for job functions you have control over. </a:t>
            </a:r>
          </a:p>
          <a:p>
            <a:pPr lvl="1">
              <a:buFont typeface="Arial" pitchFamily="34" charset="0"/>
              <a:buChar char="•"/>
            </a:pPr>
            <a:r>
              <a:rPr lang="en-US" sz="1100" dirty="0">
                <a:effectLst>
                  <a:outerShdw blurRad="38100" dist="38100" dir="2700000" algn="tl">
                    <a:srgbClr val="000000">
                      <a:alpha val="43137"/>
                    </a:srgbClr>
                  </a:outerShdw>
                </a:effectLst>
                <a:latin typeface="Arial" pitchFamily="34" charset="0"/>
                <a:cs typeface="Arial" pitchFamily="34" charset="0"/>
              </a:rPr>
              <a:t>the ability to maintain a positive attitude towards the work despite challenges. </a:t>
            </a:r>
          </a:p>
          <a:p>
            <a:pPr lvl="1">
              <a:buFont typeface="Arial" pitchFamily="34" charset="0"/>
              <a:buChar char="•"/>
            </a:pPr>
            <a:r>
              <a:rPr lang="en-US" sz="1100" dirty="0">
                <a:effectLst>
                  <a:outerShdw blurRad="38100" dist="38100" dir="2700000" algn="tl">
                    <a:srgbClr val="000000">
                      <a:alpha val="43137"/>
                    </a:srgbClr>
                  </a:outerShdw>
                </a:effectLst>
                <a:latin typeface="Arial" pitchFamily="34" charset="0"/>
                <a:cs typeface="Arial" pitchFamily="34" charset="0"/>
              </a:rPr>
              <a:t>the staff person’s right to be well, safe, and fulfilled</a:t>
            </a:r>
            <a:r>
              <a:rPr lang="en-US" sz="1100" dirty="0" smtClean="0">
                <a:effectLst>
                  <a:outerShdw blurRad="38100" dist="38100" dir="2700000" algn="tl">
                    <a:srgbClr val="000000">
                      <a:alpha val="43137"/>
                    </a:srgbClr>
                  </a:outerShdw>
                </a:effectLst>
                <a:latin typeface="Arial" pitchFamily="34" charset="0"/>
                <a:cs typeface="Arial" pitchFamily="34" charset="0"/>
              </a:rPr>
              <a:t>.</a:t>
            </a:r>
          </a:p>
        </p:txBody>
      </p:sp>
      <p:sp>
        <p:nvSpPr>
          <p:cNvPr id="4" name="Slide Number Placeholder 3"/>
          <p:cNvSpPr>
            <a:spLocks noGrp="1"/>
          </p:cNvSpPr>
          <p:nvPr>
            <p:ph type="sldNum" sz="quarter" idx="10"/>
          </p:nvPr>
        </p:nvSpPr>
        <p:spPr/>
        <p:txBody>
          <a:bodyPr/>
          <a:lstStyle/>
          <a:p>
            <a:fld id="{7E0BC826-E229-481E-B1A2-F4550FC4BC31}" type="slidenum">
              <a:rPr lang="en-US" smtClean="0"/>
              <a:pPr/>
              <a:t>9</a:t>
            </a:fld>
            <a:endParaRPr lang="en-US"/>
          </a:p>
        </p:txBody>
      </p:sp>
    </p:spTree>
    <p:extLst>
      <p:ext uri="{BB962C8B-B14F-4D97-AF65-F5344CB8AC3E}">
        <p14:creationId xmlns:p14="http://schemas.microsoft.com/office/powerpoint/2010/main" val="4034484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47B2FA-A97B-4D9D-A488-301B3C26FA32}" type="slidenum">
              <a:rPr lang="en-US" smtClean="0"/>
              <a:t>10</a:t>
            </a:fld>
            <a:endParaRPr lang="en-US"/>
          </a:p>
        </p:txBody>
      </p:sp>
    </p:spTree>
    <p:extLst>
      <p:ext uri="{BB962C8B-B14F-4D97-AF65-F5344CB8AC3E}">
        <p14:creationId xmlns:p14="http://schemas.microsoft.com/office/powerpoint/2010/main" val="655581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None/>
            </a:pPr>
            <a:r>
              <a:rPr lang="en-US" sz="1100" dirty="0" smtClean="0">
                <a:latin typeface="Arial" pitchFamily="34" charset="0"/>
                <a:cs typeface="Arial" pitchFamily="34" charset="0"/>
              </a:rPr>
              <a:t>The </a:t>
            </a:r>
            <a:r>
              <a:rPr lang="en-US" sz="1100" dirty="0">
                <a:latin typeface="Arial" pitchFamily="34" charset="0"/>
                <a:cs typeface="Arial" pitchFamily="34" charset="0"/>
              </a:rPr>
              <a:t>first step in self-care is much like the first step a clinician, physician, or mechanic takes in diagnosing a problem. It involves a check-up of your body and mind. You are the only person who can take this first step because everyone’s evaluation of stress and personal functioning is different. This step requires you to slow down enough and focus inwardly enough to determine how you are feeling, what your stress level is, what types of thoughts are going through your head, and whether your behaviors and actions are consistent with the who you want to be</a:t>
            </a:r>
            <a:r>
              <a:rPr lang="en-US" sz="1100" dirty="0" smtClean="0">
                <a:latin typeface="Arial" pitchFamily="34" charset="0"/>
                <a:cs typeface="Arial" pitchFamily="34" charset="0"/>
              </a:rPr>
              <a:t>.</a:t>
            </a:r>
          </a:p>
          <a:p>
            <a:pPr>
              <a:buFont typeface="Arial" pitchFamily="34" charset="0"/>
              <a:buNone/>
            </a:pPr>
            <a:endParaRPr lang="en-US" sz="1100" dirty="0" smtClean="0">
              <a:latin typeface="Arial" pitchFamily="34" charset="0"/>
              <a:cs typeface="Arial" pitchFamily="34" charset="0"/>
            </a:endParaRPr>
          </a:p>
          <a:p>
            <a:pPr>
              <a:buFont typeface="Arial" pitchFamily="34" charset="0"/>
              <a:buNone/>
            </a:pPr>
            <a:r>
              <a:rPr lang="en-US" sz="1100" b="1" dirty="0" smtClean="0">
                <a:latin typeface="Arial" pitchFamily="34" charset="0"/>
                <a:cs typeface="Arial" pitchFamily="34" charset="0"/>
              </a:rPr>
              <a:t>ACTIVITY:</a:t>
            </a:r>
            <a:r>
              <a:rPr lang="en-US" sz="1100" b="0" baseline="0" dirty="0" smtClean="0">
                <a:latin typeface="Arial" pitchFamily="34" charset="0"/>
                <a:cs typeface="Arial" pitchFamily="34" charset="0"/>
              </a:rPr>
              <a:t> Recognizing Stress</a:t>
            </a:r>
          </a:p>
          <a:p>
            <a:pPr marL="228600" indent="-228600">
              <a:buFont typeface="Arial" pitchFamily="34" charset="0"/>
              <a:buAutoNum type="arabicPeriod"/>
            </a:pPr>
            <a:r>
              <a:rPr lang="en-US" sz="1100" b="0" baseline="0" dirty="0" smtClean="0">
                <a:latin typeface="Arial" pitchFamily="34" charset="0"/>
                <a:cs typeface="Arial" pitchFamily="34" charset="0"/>
              </a:rPr>
              <a:t>List the ways you experience stress in the corresponding categories</a:t>
            </a:r>
          </a:p>
          <a:p>
            <a:pPr marL="228600" indent="-228600">
              <a:buFont typeface="Arial" pitchFamily="34" charset="0"/>
              <a:buAutoNum type="arabicPeriod"/>
            </a:pPr>
            <a:r>
              <a:rPr lang="en-US" sz="1100" b="0" baseline="0" dirty="0" smtClean="0">
                <a:latin typeface="Arial" pitchFamily="34" charset="0"/>
                <a:cs typeface="Arial" pitchFamily="34" charset="0"/>
              </a:rPr>
              <a:t>Circle the ways stress affects you that are most troubling</a:t>
            </a:r>
          </a:p>
          <a:p>
            <a:pPr marL="228600" indent="-228600">
              <a:buFont typeface="Arial" pitchFamily="34" charset="0"/>
              <a:buAutoNum type="arabicPeriod"/>
            </a:pPr>
            <a:r>
              <a:rPr lang="en-US" sz="1100" b="0" baseline="0" dirty="0" smtClean="0">
                <a:latin typeface="Arial" pitchFamily="34" charset="0"/>
                <a:cs typeface="Arial" pitchFamily="34" charset="0"/>
              </a:rPr>
              <a:t>Of each item you circled, how many days per week do you experience that?</a:t>
            </a:r>
          </a:p>
          <a:p>
            <a:pPr>
              <a:buFont typeface="Arial" pitchFamily="34" charset="0"/>
              <a:buNone/>
            </a:pPr>
            <a:endParaRPr lang="en-US" sz="1100" b="1" dirty="0">
              <a:latin typeface="Arial" pitchFamily="34" charset="0"/>
              <a:cs typeface="Arial" pitchFamily="34" charset="0"/>
            </a:endParaRPr>
          </a:p>
          <a:p>
            <a:pPr>
              <a:buFont typeface="Arial" pitchFamily="34" charset="0"/>
              <a:buNone/>
            </a:pPr>
            <a:endParaRPr lang="en-US" sz="1100" u="sng" dirty="0">
              <a:latin typeface="Arial" pitchFamily="34" charset="0"/>
              <a:cs typeface="Arial" pitchFamily="34" charset="0"/>
            </a:endParaRPr>
          </a:p>
          <a:p>
            <a:pPr>
              <a:buFont typeface="Arial" pitchFamily="34" charset="0"/>
              <a:buChar char="•"/>
            </a:pPr>
            <a:endParaRPr lang="en-US" sz="1200" dirty="0">
              <a:latin typeface="Arial" pitchFamily="34" charset="0"/>
              <a:cs typeface="Arial" pitchFamily="34" charset="0"/>
            </a:endParaRPr>
          </a:p>
          <a:p>
            <a:endParaRPr lang="en-US" dirty="0"/>
          </a:p>
        </p:txBody>
      </p:sp>
      <p:sp>
        <p:nvSpPr>
          <p:cNvPr id="4" name="Slide Number Placeholder 3"/>
          <p:cNvSpPr>
            <a:spLocks noGrp="1"/>
          </p:cNvSpPr>
          <p:nvPr>
            <p:ph type="sldNum" sz="quarter" idx="5"/>
          </p:nvPr>
        </p:nvSpPr>
        <p:spPr/>
        <p:txBody>
          <a:bodyPr/>
          <a:lstStyle/>
          <a:p>
            <a:fld id="{3447B2FA-A97B-4D9D-A488-301B3C26FA32}" type="slidenum">
              <a:rPr lang="en-US" smtClean="0"/>
              <a:t>11</a:t>
            </a:fld>
            <a:endParaRPr lang="en-US"/>
          </a:p>
        </p:txBody>
      </p:sp>
    </p:spTree>
    <p:extLst>
      <p:ext uri="{BB962C8B-B14F-4D97-AF65-F5344CB8AC3E}">
        <p14:creationId xmlns:p14="http://schemas.microsoft.com/office/powerpoint/2010/main" val="23096880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934BDA5-8BDB-034A-812E-28DFDC4AAC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203" y="0"/>
            <a:ext cx="16243300" cy="7620000"/>
          </a:xfrm>
          <a:prstGeom prst="rect">
            <a:avLst/>
          </a:prstGeom>
        </p:spPr>
      </p:pic>
      <p:sp>
        <p:nvSpPr>
          <p:cNvPr id="3" name="Holder 3"/>
          <p:cNvSpPr>
            <a:spLocks noGrp="1"/>
          </p:cNvSpPr>
          <p:nvPr>
            <p:ph type="subTitle" idx="4"/>
          </p:nvPr>
        </p:nvSpPr>
        <p:spPr>
          <a:xfrm>
            <a:off x="1927192" y="8077200"/>
            <a:ext cx="7959883" cy="677108"/>
          </a:xfrm>
          <a:prstGeom prst="rect">
            <a:avLst/>
          </a:prstGeom>
        </p:spPr>
        <p:txBody>
          <a:bodyPr wrap="square" lIns="0" tIns="0" rIns="0" bIns="0">
            <a:spAutoFit/>
          </a:bodyPr>
          <a:lstStyle>
            <a:lvl1pPr>
              <a:defRPr sz="4400"/>
            </a:lvl1pPr>
          </a:lstStyle>
          <a:p>
            <a:r>
              <a:rPr lang="en-US"/>
              <a:t>Click to edit Master subtitle style</a:t>
            </a:r>
            <a:endParaRPr dirty="0"/>
          </a:p>
        </p:txBody>
      </p:sp>
      <p:sp>
        <p:nvSpPr>
          <p:cNvPr id="9" name="object 7">
            <a:extLst>
              <a:ext uri="{FF2B5EF4-FFF2-40B4-BE49-F238E27FC236}">
                <a16:creationId xmlns:a16="http://schemas.microsoft.com/office/drawing/2014/main" id="{A64921BF-FF99-BC44-9F2F-FC64D631838A}"/>
              </a:ext>
            </a:extLst>
          </p:cNvPr>
          <p:cNvSpPr/>
          <p:nvPr userDrawn="1"/>
        </p:nvSpPr>
        <p:spPr>
          <a:xfrm>
            <a:off x="10718800" y="1638300"/>
            <a:ext cx="0" cy="4572000"/>
          </a:xfrm>
          <a:custGeom>
            <a:avLst/>
            <a:gdLst/>
            <a:ahLst/>
            <a:cxnLst/>
            <a:rect l="l" t="t" r="r" b="b"/>
            <a:pathLst>
              <a:path h="4572000">
                <a:moveTo>
                  <a:pt x="0" y="0"/>
                </a:moveTo>
                <a:lnTo>
                  <a:pt x="0" y="4572000"/>
                </a:lnTo>
              </a:path>
            </a:pathLst>
          </a:custGeom>
          <a:ln w="25400">
            <a:solidFill>
              <a:srgbClr val="FFFFFF"/>
            </a:solidFill>
          </a:ln>
        </p:spPr>
        <p:txBody>
          <a:bodyPr wrap="square" lIns="0" tIns="0" rIns="0" bIns="0" rtlCol="0"/>
          <a:lstStyle/>
          <a:p>
            <a:endParaRPr/>
          </a:p>
        </p:txBody>
      </p:sp>
      <p:sp>
        <p:nvSpPr>
          <p:cNvPr id="11" name="object 9">
            <a:extLst>
              <a:ext uri="{FF2B5EF4-FFF2-40B4-BE49-F238E27FC236}">
                <a16:creationId xmlns:a16="http://schemas.microsoft.com/office/drawing/2014/main" id="{71CF9C78-E331-774C-9C66-930EC4B7B3D2}"/>
              </a:ext>
            </a:extLst>
          </p:cNvPr>
          <p:cNvSpPr/>
          <p:nvPr userDrawn="1"/>
        </p:nvSpPr>
        <p:spPr>
          <a:xfrm>
            <a:off x="0" y="8343900"/>
            <a:ext cx="1525270" cy="203200"/>
          </a:xfrm>
          <a:custGeom>
            <a:avLst/>
            <a:gdLst/>
            <a:ahLst/>
            <a:cxnLst/>
            <a:rect l="l" t="t" r="r" b="b"/>
            <a:pathLst>
              <a:path w="1525270" h="203200">
                <a:moveTo>
                  <a:pt x="0" y="203200"/>
                </a:moveTo>
                <a:lnTo>
                  <a:pt x="1525015" y="203200"/>
                </a:lnTo>
                <a:lnTo>
                  <a:pt x="1525015" y="0"/>
                </a:lnTo>
                <a:lnTo>
                  <a:pt x="0" y="0"/>
                </a:lnTo>
                <a:lnTo>
                  <a:pt x="0" y="203200"/>
                </a:lnTo>
                <a:close/>
              </a:path>
            </a:pathLst>
          </a:custGeom>
          <a:solidFill>
            <a:srgbClr val="D1D3D4"/>
          </a:solidFill>
        </p:spPr>
        <p:txBody>
          <a:bodyPr wrap="square" lIns="0" tIns="0" rIns="0" bIns="0" rtlCol="0"/>
          <a:lstStyle/>
          <a:p>
            <a:endParaRPr/>
          </a:p>
        </p:txBody>
      </p:sp>
      <p:pic>
        <p:nvPicPr>
          <p:cNvPr id="13" name="Picture 12">
            <a:extLst>
              <a:ext uri="{FF2B5EF4-FFF2-40B4-BE49-F238E27FC236}">
                <a16:creationId xmlns:a16="http://schemas.microsoft.com/office/drawing/2014/main" id="{F048ED6E-F499-E742-91E1-099FE0C2FF40}"/>
              </a:ext>
            </a:extLst>
          </p:cNvPr>
          <p:cNvPicPr>
            <a:picLocks noChangeAspect="1"/>
          </p:cNvPicPr>
          <p:nvPr userDrawn="1"/>
        </p:nvPicPr>
        <p:blipFill>
          <a:blip r:embed="rId3"/>
          <a:stretch>
            <a:fillRect/>
          </a:stretch>
        </p:blipFill>
        <p:spPr>
          <a:xfrm>
            <a:off x="11455400" y="2160541"/>
            <a:ext cx="3911600" cy="3416300"/>
          </a:xfrm>
          <a:prstGeom prst="rect">
            <a:avLst/>
          </a:prstGeom>
        </p:spPr>
      </p:pic>
      <p:sp>
        <p:nvSpPr>
          <p:cNvPr id="2" name="Holder 2"/>
          <p:cNvSpPr>
            <a:spLocks noGrp="1"/>
          </p:cNvSpPr>
          <p:nvPr>
            <p:ph type="ctrTitle"/>
          </p:nvPr>
        </p:nvSpPr>
        <p:spPr>
          <a:xfrm>
            <a:off x="1060575" y="1560367"/>
            <a:ext cx="8890000" cy="2308324"/>
          </a:xfrm>
          <a:prstGeom prst="rect">
            <a:avLst/>
          </a:prstGeom>
        </p:spPr>
        <p:txBody>
          <a:bodyPr wrap="square" lIns="0" tIns="0" rIns="0" bIns="0">
            <a:spAutoFit/>
          </a:bodyPr>
          <a:lstStyle>
            <a:lvl1pPr>
              <a:lnSpc>
                <a:spcPct val="100000"/>
              </a:lnSpc>
              <a:defRPr sz="15000" b="1" i="1">
                <a:solidFill>
                  <a:schemeClr val="bg1"/>
                </a:solidFill>
                <a:latin typeface="+mj-lt"/>
              </a:defRPr>
            </a:lvl1pPr>
          </a:lstStyle>
          <a:p>
            <a:r>
              <a:rPr lang="en-US"/>
              <a:t>Click to edit Master title style</a:t>
            </a:r>
            <a:endParaRPr lang="en-US" dirty="0"/>
          </a:p>
        </p:txBody>
      </p:sp>
      <p:pic>
        <p:nvPicPr>
          <p:cNvPr id="16" name="Picture 15">
            <a:extLst>
              <a:ext uri="{FF2B5EF4-FFF2-40B4-BE49-F238E27FC236}">
                <a16:creationId xmlns:a16="http://schemas.microsoft.com/office/drawing/2014/main" id="{B4935654-4BF2-3749-B5BE-A2DF39E12C9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76000" y="8247879"/>
            <a:ext cx="4724400" cy="3937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 Gri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B41ADE-3D9B-9A45-9BF8-A358CB07A0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006600" cy="9144000"/>
          </a:xfrm>
          <a:prstGeom prst="rect">
            <a:avLst/>
          </a:prstGeom>
        </p:spPr>
      </p:pic>
      <p:sp>
        <p:nvSpPr>
          <p:cNvPr id="2" name="Holder 2"/>
          <p:cNvSpPr>
            <a:spLocks noGrp="1"/>
          </p:cNvSpPr>
          <p:nvPr>
            <p:ph type="title"/>
          </p:nvPr>
        </p:nvSpPr>
        <p:spPr>
          <a:xfrm>
            <a:off x="2184400" y="609600"/>
            <a:ext cx="11963400" cy="485139"/>
          </a:xfrm>
          <a:prstGeom prst="rect">
            <a:avLst/>
          </a:prstGeom>
        </p:spPr>
        <p:txBody>
          <a:bodyPr lIns="0" tIns="0" rIns="0" bIns="0"/>
          <a:lstStyle>
            <a:lvl1pPr algn="r">
              <a:defRPr sz="3200" b="0" i="0">
                <a:solidFill>
                  <a:schemeClr val="tx1"/>
                </a:solidFill>
                <a:latin typeface="+mn-lt"/>
                <a:cs typeface="Times New Roman"/>
              </a:defRPr>
            </a:lvl1pPr>
          </a:lstStyle>
          <a:p>
            <a:r>
              <a:rPr lang="en-US"/>
              <a:t>Click to edit Master title style</a:t>
            </a:r>
            <a:endParaRPr dirty="0"/>
          </a:p>
        </p:txBody>
      </p:sp>
      <p:sp>
        <p:nvSpPr>
          <p:cNvPr id="3" name="Holder 3"/>
          <p:cNvSpPr>
            <a:spLocks noGrp="1"/>
          </p:cNvSpPr>
          <p:nvPr>
            <p:ph type="body" idx="1"/>
          </p:nvPr>
        </p:nvSpPr>
        <p:spPr>
          <a:xfrm>
            <a:off x="3556000" y="1371599"/>
            <a:ext cx="11836400" cy="6244543"/>
          </a:xfrm>
          <a:prstGeom prst="rect">
            <a:avLst/>
          </a:prstGeom>
        </p:spPr>
        <p:txBody>
          <a:bodyPr lIns="0" tIns="0" rIns="0" bIns="0" anchor="ctr"/>
          <a:lstStyle>
            <a:lvl1pPr>
              <a:defRPr sz="4800" b="1" i="0">
                <a:solidFill>
                  <a:srgbClr val="D00000"/>
                </a:solidFill>
              </a:defRPr>
            </a:lvl1pPr>
          </a:lstStyle>
          <a:p>
            <a:pPr lvl="0"/>
            <a:r>
              <a:rPr lang="en-US"/>
              <a:t>Edit Master text styles</a:t>
            </a:r>
          </a:p>
        </p:txBody>
      </p:sp>
      <p:pic>
        <p:nvPicPr>
          <p:cNvPr id="28" name="Picture 27">
            <a:extLst>
              <a:ext uri="{FF2B5EF4-FFF2-40B4-BE49-F238E27FC236}">
                <a16:creationId xmlns:a16="http://schemas.microsoft.com/office/drawing/2014/main" id="{27BE951C-3295-CA4F-B6F5-BB04961B11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9461" y="4019113"/>
            <a:ext cx="1271539" cy="1110769"/>
          </a:xfrm>
          <a:prstGeom prst="rect">
            <a:avLst/>
          </a:prstGeom>
        </p:spPr>
      </p:pic>
      <p:sp>
        <p:nvSpPr>
          <p:cNvPr id="8" name="object 5">
            <a:extLst>
              <a:ext uri="{FF2B5EF4-FFF2-40B4-BE49-F238E27FC236}">
                <a16:creationId xmlns:a16="http://schemas.microsoft.com/office/drawing/2014/main" id="{AD4D9A2A-33C0-6245-ADC5-02C6D5B1D4FA}"/>
              </a:ext>
            </a:extLst>
          </p:cNvPr>
          <p:cNvSpPr/>
          <p:nvPr userDrawn="1"/>
        </p:nvSpPr>
        <p:spPr>
          <a:xfrm>
            <a:off x="14528800" y="750568"/>
            <a:ext cx="1727200" cy="240031"/>
          </a:xfrm>
          <a:custGeom>
            <a:avLst/>
            <a:gdLst/>
            <a:ahLst/>
            <a:cxnLst/>
            <a:rect l="l" t="t" r="r" b="b"/>
            <a:pathLst>
              <a:path w="6096000" h="203200">
                <a:moveTo>
                  <a:pt x="0" y="203200"/>
                </a:moveTo>
                <a:lnTo>
                  <a:pt x="6096000" y="203200"/>
                </a:lnTo>
                <a:lnTo>
                  <a:pt x="6096000" y="0"/>
                </a:lnTo>
                <a:lnTo>
                  <a:pt x="0" y="0"/>
                </a:lnTo>
                <a:lnTo>
                  <a:pt x="0" y="203200"/>
                </a:lnTo>
                <a:close/>
              </a:path>
            </a:pathLst>
          </a:custGeom>
          <a:solidFill>
            <a:srgbClr val="D00000"/>
          </a:solidFill>
        </p:spPr>
        <p:txBody>
          <a:bodyPr wrap="square" lIns="0" tIns="0" rIns="0" bIns="0" rtlCol="0"/>
          <a:lstStyle/>
          <a:p>
            <a:endParaRPr/>
          </a:p>
        </p:txBody>
      </p:sp>
    </p:spTree>
    <p:extLst>
      <p:ext uri="{BB962C8B-B14F-4D97-AF65-F5344CB8AC3E}">
        <p14:creationId xmlns:p14="http://schemas.microsoft.com/office/powerpoint/2010/main" val="685636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 Glory">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CED1EF5-66F1-244A-B20F-F8BF4CA952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35" y="0"/>
            <a:ext cx="15430500" cy="9144000"/>
          </a:xfrm>
          <a:prstGeom prst="rect">
            <a:avLst/>
          </a:prstGeom>
        </p:spPr>
      </p:pic>
      <p:sp>
        <p:nvSpPr>
          <p:cNvPr id="2" name="Holder 2"/>
          <p:cNvSpPr>
            <a:spLocks noGrp="1"/>
          </p:cNvSpPr>
          <p:nvPr>
            <p:ph type="title"/>
          </p:nvPr>
        </p:nvSpPr>
        <p:spPr>
          <a:xfrm>
            <a:off x="3098800" y="609600"/>
            <a:ext cx="11049000" cy="485139"/>
          </a:xfrm>
          <a:prstGeom prst="rect">
            <a:avLst/>
          </a:prstGeom>
        </p:spPr>
        <p:txBody>
          <a:bodyPr lIns="0" tIns="0" rIns="0" bIns="0"/>
          <a:lstStyle>
            <a:lvl1pPr algn="r">
              <a:defRPr sz="3200" b="0" i="0">
                <a:solidFill>
                  <a:schemeClr val="tx1"/>
                </a:solidFill>
                <a:latin typeface="+mn-lt"/>
                <a:cs typeface="Times New Roman"/>
              </a:defRPr>
            </a:lvl1pPr>
          </a:lstStyle>
          <a:p>
            <a:r>
              <a:rPr lang="en-US"/>
              <a:t>Click to edit Master title style</a:t>
            </a:r>
            <a:endParaRPr dirty="0"/>
          </a:p>
        </p:txBody>
      </p:sp>
      <p:sp>
        <p:nvSpPr>
          <p:cNvPr id="3" name="Holder 3"/>
          <p:cNvSpPr>
            <a:spLocks noGrp="1"/>
          </p:cNvSpPr>
          <p:nvPr>
            <p:ph type="body" idx="1"/>
          </p:nvPr>
        </p:nvSpPr>
        <p:spPr>
          <a:xfrm>
            <a:off x="3556000" y="1371601"/>
            <a:ext cx="11836400" cy="6244542"/>
          </a:xfrm>
          <a:prstGeom prst="rect">
            <a:avLst/>
          </a:prstGeom>
        </p:spPr>
        <p:txBody>
          <a:bodyPr lIns="0" tIns="0" rIns="0" bIns="0" anchor="ctr"/>
          <a:lstStyle>
            <a:lvl1pPr>
              <a:defRPr sz="4800" b="1" i="0">
                <a:solidFill>
                  <a:srgbClr val="D00000"/>
                </a:solidFill>
              </a:defRPr>
            </a:lvl1pPr>
          </a:lstStyle>
          <a:p>
            <a:pPr lvl="0"/>
            <a:r>
              <a:rPr lang="en-US"/>
              <a:t>Edit Master text styles</a:t>
            </a:r>
          </a:p>
        </p:txBody>
      </p:sp>
      <p:pic>
        <p:nvPicPr>
          <p:cNvPr id="28" name="Picture 27">
            <a:extLst>
              <a:ext uri="{FF2B5EF4-FFF2-40B4-BE49-F238E27FC236}">
                <a16:creationId xmlns:a16="http://schemas.microsoft.com/office/drawing/2014/main" id="{27BE951C-3295-CA4F-B6F5-BB04961B11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9461" y="4019113"/>
            <a:ext cx="1271539" cy="1110770"/>
          </a:xfrm>
          <a:prstGeom prst="rect">
            <a:avLst/>
          </a:prstGeom>
        </p:spPr>
      </p:pic>
      <p:sp>
        <p:nvSpPr>
          <p:cNvPr id="10" name="object 5">
            <a:extLst>
              <a:ext uri="{FF2B5EF4-FFF2-40B4-BE49-F238E27FC236}">
                <a16:creationId xmlns:a16="http://schemas.microsoft.com/office/drawing/2014/main" id="{46EC2DA8-1199-9745-A1F2-769683C88F3F}"/>
              </a:ext>
            </a:extLst>
          </p:cNvPr>
          <p:cNvSpPr/>
          <p:nvPr userDrawn="1"/>
        </p:nvSpPr>
        <p:spPr>
          <a:xfrm>
            <a:off x="14528800" y="750568"/>
            <a:ext cx="1727200" cy="240031"/>
          </a:xfrm>
          <a:custGeom>
            <a:avLst/>
            <a:gdLst/>
            <a:ahLst/>
            <a:cxnLst/>
            <a:rect l="l" t="t" r="r" b="b"/>
            <a:pathLst>
              <a:path w="6096000" h="203200">
                <a:moveTo>
                  <a:pt x="0" y="203200"/>
                </a:moveTo>
                <a:lnTo>
                  <a:pt x="6096000" y="203200"/>
                </a:lnTo>
                <a:lnTo>
                  <a:pt x="6096000" y="0"/>
                </a:lnTo>
                <a:lnTo>
                  <a:pt x="0" y="0"/>
                </a:lnTo>
                <a:lnTo>
                  <a:pt x="0" y="203200"/>
                </a:lnTo>
                <a:close/>
              </a:path>
            </a:pathLst>
          </a:custGeom>
          <a:solidFill>
            <a:srgbClr val="D1D3D4"/>
          </a:solidFill>
        </p:spPr>
        <p:txBody>
          <a:bodyPr wrap="square" lIns="0" tIns="0" rIns="0" bIns="0" rtlCol="0"/>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Red Gri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D28A3B-03DC-3E41-A085-9E86B6F9B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06587" y="0"/>
            <a:ext cx="14249400" cy="9144000"/>
          </a:xfrm>
          <a:prstGeom prst="rect">
            <a:avLst/>
          </a:prstGeom>
        </p:spPr>
      </p:pic>
      <p:pic>
        <p:nvPicPr>
          <p:cNvPr id="23" name="Picture 22">
            <a:extLst>
              <a:ext uri="{FF2B5EF4-FFF2-40B4-BE49-F238E27FC236}">
                <a16:creationId xmlns:a16="http://schemas.microsoft.com/office/drawing/2014/main" id="{7B382F4C-D42D-3E40-B287-E0BE1FA023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9461" y="4019113"/>
            <a:ext cx="1271539" cy="1110769"/>
          </a:xfrm>
          <a:prstGeom prst="rect">
            <a:avLst/>
          </a:prstGeom>
        </p:spPr>
      </p:pic>
      <p:sp>
        <p:nvSpPr>
          <p:cNvPr id="24" name="Holder 2">
            <a:extLst>
              <a:ext uri="{FF2B5EF4-FFF2-40B4-BE49-F238E27FC236}">
                <a16:creationId xmlns:a16="http://schemas.microsoft.com/office/drawing/2014/main" id="{1D413CF6-ED99-9F42-BCF6-9786CB9735BB}"/>
              </a:ext>
            </a:extLst>
          </p:cNvPr>
          <p:cNvSpPr>
            <a:spLocks noGrp="1"/>
          </p:cNvSpPr>
          <p:nvPr>
            <p:ph type="title"/>
          </p:nvPr>
        </p:nvSpPr>
        <p:spPr>
          <a:xfrm>
            <a:off x="7975600" y="568961"/>
            <a:ext cx="6172200" cy="485139"/>
          </a:xfrm>
          <a:prstGeom prst="rect">
            <a:avLst/>
          </a:prstGeom>
        </p:spPr>
        <p:txBody>
          <a:bodyPr lIns="0" tIns="0" rIns="0" bIns="0"/>
          <a:lstStyle>
            <a:lvl1pPr algn="r">
              <a:defRPr sz="3200" b="0" i="0">
                <a:solidFill>
                  <a:schemeClr val="bg1"/>
                </a:solidFill>
                <a:latin typeface="+mn-lt"/>
                <a:cs typeface="Times New Roman"/>
              </a:defRPr>
            </a:lvl1pPr>
          </a:lstStyle>
          <a:p>
            <a:r>
              <a:rPr lang="en-US"/>
              <a:t>Click to edit Master title style</a:t>
            </a:r>
            <a:endParaRPr dirty="0"/>
          </a:p>
        </p:txBody>
      </p:sp>
      <p:sp>
        <p:nvSpPr>
          <p:cNvPr id="25" name="Holder 3">
            <a:extLst>
              <a:ext uri="{FF2B5EF4-FFF2-40B4-BE49-F238E27FC236}">
                <a16:creationId xmlns:a16="http://schemas.microsoft.com/office/drawing/2014/main" id="{D8F191FF-9478-5941-B04B-88C08C936642}"/>
              </a:ext>
            </a:extLst>
          </p:cNvPr>
          <p:cNvSpPr>
            <a:spLocks noGrp="1"/>
          </p:cNvSpPr>
          <p:nvPr>
            <p:ph type="body" idx="1"/>
          </p:nvPr>
        </p:nvSpPr>
        <p:spPr>
          <a:xfrm>
            <a:off x="3556000" y="1804669"/>
            <a:ext cx="11836400" cy="6577332"/>
          </a:xfrm>
          <a:prstGeom prst="rect">
            <a:avLst/>
          </a:prstGeom>
        </p:spPr>
        <p:txBody>
          <a:bodyPr lIns="0" tIns="0" rIns="0" bIns="0" anchor="ctr"/>
          <a:lstStyle>
            <a:lvl1pPr>
              <a:defRPr sz="4800" b="1" i="0">
                <a:solidFill>
                  <a:schemeClr val="bg1"/>
                </a:solidFill>
              </a:defRPr>
            </a:lvl1pPr>
          </a:lstStyle>
          <a:p>
            <a:pPr lvl="0"/>
            <a:r>
              <a:rPr lang="en-US"/>
              <a:t>Edit Master text styles</a:t>
            </a:r>
          </a:p>
        </p:txBody>
      </p:sp>
      <p:sp>
        <p:nvSpPr>
          <p:cNvPr id="10" name="object 5">
            <a:extLst>
              <a:ext uri="{FF2B5EF4-FFF2-40B4-BE49-F238E27FC236}">
                <a16:creationId xmlns:a16="http://schemas.microsoft.com/office/drawing/2014/main" id="{3D4B7669-FE11-C34B-AA73-1780BFEFD19E}"/>
              </a:ext>
            </a:extLst>
          </p:cNvPr>
          <p:cNvSpPr/>
          <p:nvPr userDrawn="1"/>
        </p:nvSpPr>
        <p:spPr>
          <a:xfrm>
            <a:off x="14528800" y="750568"/>
            <a:ext cx="1727200" cy="240031"/>
          </a:xfrm>
          <a:custGeom>
            <a:avLst/>
            <a:gdLst/>
            <a:ahLst/>
            <a:cxnLst/>
            <a:rect l="l" t="t" r="r" b="b"/>
            <a:pathLst>
              <a:path w="6096000" h="203200">
                <a:moveTo>
                  <a:pt x="0" y="203200"/>
                </a:moveTo>
                <a:lnTo>
                  <a:pt x="6096000" y="203200"/>
                </a:lnTo>
                <a:lnTo>
                  <a:pt x="6096000" y="0"/>
                </a:lnTo>
                <a:lnTo>
                  <a:pt x="0" y="0"/>
                </a:lnTo>
                <a:lnTo>
                  <a:pt x="0" y="203200"/>
                </a:lnTo>
                <a:close/>
              </a:path>
            </a:pathLst>
          </a:custGeom>
          <a:solidFill>
            <a:srgbClr val="D1D3D4"/>
          </a:solidFill>
        </p:spPr>
        <p:txBody>
          <a:bodyPr wrap="square" lIns="0" tIns="0" rIns="0" bIns="0" rtlCol="0"/>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White Glory">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D28A3B-03DC-3E41-A085-9E86B6F9B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06587" y="0"/>
            <a:ext cx="14249400" cy="9144000"/>
          </a:xfrm>
          <a:prstGeom prst="rect">
            <a:avLst/>
          </a:prstGeom>
        </p:spPr>
      </p:pic>
      <p:pic>
        <p:nvPicPr>
          <p:cNvPr id="23" name="Picture 22">
            <a:extLst>
              <a:ext uri="{FF2B5EF4-FFF2-40B4-BE49-F238E27FC236}">
                <a16:creationId xmlns:a16="http://schemas.microsoft.com/office/drawing/2014/main" id="{7B382F4C-D42D-3E40-B287-E0BE1FA023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9461" y="4019113"/>
            <a:ext cx="1271539" cy="1110769"/>
          </a:xfrm>
          <a:prstGeom prst="rect">
            <a:avLst/>
          </a:prstGeom>
        </p:spPr>
      </p:pic>
      <p:sp>
        <p:nvSpPr>
          <p:cNvPr id="24" name="Holder 2">
            <a:extLst>
              <a:ext uri="{FF2B5EF4-FFF2-40B4-BE49-F238E27FC236}">
                <a16:creationId xmlns:a16="http://schemas.microsoft.com/office/drawing/2014/main" id="{1D413CF6-ED99-9F42-BCF6-9786CB9735BB}"/>
              </a:ext>
            </a:extLst>
          </p:cNvPr>
          <p:cNvSpPr>
            <a:spLocks noGrp="1"/>
          </p:cNvSpPr>
          <p:nvPr>
            <p:ph type="title"/>
          </p:nvPr>
        </p:nvSpPr>
        <p:spPr>
          <a:xfrm>
            <a:off x="7975600" y="568961"/>
            <a:ext cx="6172200" cy="485139"/>
          </a:xfrm>
          <a:prstGeom prst="rect">
            <a:avLst/>
          </a:prstGeom>
        </p:spPr>
        <p:txBody>
          <a:bodyPr lIns="0" tIns="0" rIns="0" bIns="0"/>
          <a:lstStyle>
            <a:lvl1pPr algn="r">
              <a:defRPr sz="3200" b="0" i="0">
                <a:solidFill>
                  <a:srgbClr val="D00000"/>
                </a:solidFill>
                <a:latin typeface="+mn-lt"/>
                <a:cs typeface="Times New Roman"/>
              </a:defRPr>
            </a:lvl1pPr>
          </a:lstStyle>
          <a:p>
            <a:r>
              <a:rPr lang="en-US"/>
              <a:t>Click to edit Master title style</a:t>
            </a:r>
            <a:endParaRPr dirty="0"/>
          </a:p>
        </p:txBody>
      </p:sp>
      <p:sp>
        <p:nvSpPr>
          <p:cNvPr id="25" name="Holder 3">
            <a:extLst>
              <a:ext uri="{FF2B5EF4-FFF2-40B4-BE49-F238E27FC236}">
                <a16:creationId xmlns:a16="http://schemas.microsoft.com/office/drawing/2014/main" id="{D8F191FF-9478-5941-B04B-88C08C936642}"/>
              </a:ext>
            </a:extLst>
          </p:cNvPr>
          <p:cNvSpPr>
            <a:spLocks noGrp="1"/>
          </p:cNvSpPr>
          <p:nvPr>
            <p:ph type="body" idx="1"/>
          </p:nvPr>
        </p:nvSpPr>
        <p:spPr>
          <a:xfrm>
            <a:off x="3556000" y="1741167"/>
            <a:ext cx="11836400" cy="6640833"/>
          </a:xfrm>
          <a:prstGeom prst="rect">
            <a:avLst/>
          </a:prstGeom>
        </p:spPr>
        <p:txBody>
          <a:bodyPr lIns="0" tIns="0" rIns="0" bIns="0" anchor="ctr"/>
          <a:lstStyle>
            <a:lvl1pPr>
              <a:defRPr sz="4800" b="1" i="0">
                <a:solidFill>
                  <a:schemeClr val="tx1"/>
                </a:solidFill>
              </a:defRPr>
            </a:lvl1pPr>
          </a:lstStyle>
          <a:p>
            <a:pPr lvl="0"/>
            <a:r>
              <a:rPr lang="en-US"/>
              <a:t>Edit Master text styles</a:t>
            </a:r>
          </a:p>
        </p:txBody>
      </p:sp>
      <p:sp>
        <p:nvSpPr>
          <p:cNvPr id="7" name="object 5">
            <a:extLst>
              <a:ext uri="{FF2B5EF4-FFF2-40B4-BE49-F238E27FC236}">
                <a16:creationId xmlns:a16="http://schemas.microsoft.com/office/drawing/2014/main" id="{AE2C473B-FBD4-744C-8721-BD11A8CAE3DC}"/>
              </a:ext>
            </a:extLst>
          </p:cNvPr>
          <p:cNvSpPr/>
          <p:nvPr userDrawn="1"/>
        </p:nvSpPr>
        <p:spPr>
          <a:xfrm>
            <a:off x="14528800" y="750568"/>
            <a:ext cx="1727200" cy="240031"/>
          </a:xfrm>
          <a:custGeom>
            <a:avLst/>
            <a:gdLst/>
            <a:ahLst/>
            <a:cxnLst/>
            <a:rect l="l" t="t" r="r" b="b"/>
            <a:pathLst>
              <a:path w="6096000" h="203200">
                <a:moveTo>
                  <a:pt x="0" y="203200"/>
                </a:moveTo>
                <a:lnTo>
                  <a:pt x="6096000" y="203200"/>
                </a:lnTo>
                <a:lnTo>
                  <a:pt x="6096000" y="0"/>
                </a:lnTo>
                <a:lnTo>
                  <a:pt x="0" y="0"/>
                </a:lnTo>
                <a:lnTo>
                  <a:pt x="0" y="203200"/>
                </a:lnTo>
                <a:close/>
              </a:path>
            </a:pathLst>
          </a:custGeom>
          <a:solidFill>
            <a:srgbClr val="D00000"/>
          </a:solidFill>
        </p:spPr>
        <p:txBody>
          <a:bodyPr wrap="square" lIns="0" tIns="0" rIns="0" bIns="0" rtlCol="0"/>
          <a:lstStyle/>
          <a:p>
            <a:endParaRPr/>
          </a:p>
        </p:txBody>
      </p:sp>
    </p:spTree>
    <p:extLst>
      <p:ext uri="{BB962C8B-B14F-4D97-AF65-F5344CB8AC3E}">
        <p14:creationId xmlns:p14="http://schemas.microsoft.com/office/powerpoint/2010/main" val="2183650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06D2750-218D-7944-9273-FB9708C65AEF}"/>
              </a:ext>
            </a:extLst>
          </p:cNvPr>
          <p:cNvSpPr>
            <a:spLocks noGrp="1"/>
          </p:cNvSpPr>
          <p:nvPr>
            <p:ph type="pic" sz="quarter" idx="10"/>
          </p:nvPr>
        </p:nvSpPr>
        <p:spPr>
          <a:xfrm>
            <a:off x="0" y="0"/>
            <a:ext cx="16256000" cy="9144000"/>
          </a:xfrm>
          <a:prstGeom prst="rect">
            <a:avLst/>
          </a:prstGeom>
        </p:spPr>
        <p:txBody>
          <a:bodyPr/>
          <a:lstStyle/>
          <a:p>
            <a:r>
              <a:rPr lang="en-US"/>
              <a:t>Click icon to add picture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348D41-B992-1349-8476-28FF2B68E3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61200" y="3581400"/>
            <a:ext cx="2123090" cy="1854652"/>
          </a:xfrm>
          <a:prstGeom prst="rect">
            <a:avLst/>
          </a:prstGeom>
        </p:spPr>
      </p:pic>
    </p:spTree>
    <p:extLst>
      <p:ext uri="{BB962C8B-B14F-4D97-AF65-F5344CB8AC3E}">
        <p14:creationId xmlns:p14="http://schemas.microsoft.com/office/powerpoint/2010/main" val="2582135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184"/>
            <a:ext cx="14630400" cy="1524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2800" y="2046817"/>
            <a:ext cx="7182556" cy="853016"/>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812800" y="2899833"/>
            <a:ext cx="7182556" cy="5268384"/>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57823" y="2046817"/>
            <a:ext cx="7185378" cy="853016"/>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8257823" y="2899833"/>
            <a:ext cx="7185378" cy="5268384"/>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5288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568"/>
            <a:ext cx="13817600" cy="196003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2438400" y="5181600"/>
            <a:ext cx="11379200" cy="2336800"/>
          </a:xfrm>
          <a:prstGeom prst="rect">
            <a:avLst/>
          </a:prstGeo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Tree>
    <p:extLst>
      <p:ext uri="{BB962C8B-B14F-4D97-AF65-F5344CB8AC3E}">
        <p14:creationId xmlns:p14="http://schemas.microsoft.com/office/powerpoint/2010/main" val="2167420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6" r:id="rId2"/>
    <p:sldLayoutId id="2147483662" r:id="rId3"/>
    <p:sldLayoutId id="2147483664" r:id="rId4"/>
    <p:sldLayoutId id="2147483667" r:id="rId5"/>
    <p:sldLayoutId id="2147483665" r:id="rId6"/>
    <p:sldLayoutId id="2147483668" r:id="rId7"/>
    <p:sldLayoutId id="2147483669" r:id="rId8"/>
    <p:sldLayoutId id="2147483670" r:id="rId9"/>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nctsn.org/resources/think-trauma-training-staff-juvenile-justice-residential-settings"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hyperlink" Target="https://www.who.int/mental_health/evidence/burn-out/en/" TargetMode="External"/><Relationship Id="rId4" Type="http://schemas.openxmlformats.org/officeDocument/2006/relationships/hyperlink" Target="https://www.mayoclinic.org/healthy-lifestyle/adult-health/in-depth/burnout/art-20046642"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gif"/><Relationship Id="rId5" Type="http://schemas.openxmlformats.org/officeDocument/2006/relationships/image" Target="../media/image12.png"/><Relationship Id="rId10" Type="http://schemas.openxmlformats.org/officeDocument/2006/relationships/image" Target="../media/image17.gif"/><Relationship Id="rId4" Type="http://schemas.openxmlformats.org/officeDocument/2006/relationships/image" Target="../media/image11.gif"/><Relationship Id="rId9" Type="http://schemas.openxmlformats.org/officeDocument/2006/relationships/image" Target="../media/image16.pn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4361814-6C76-944D-94BA-E049AD063971}"/>
              </a:ext>
            </a:extLst>
          </p:cNvPr>
          <p:cNvSpPr>
            <a:spLocks noGrp="1"/>
          </p:cNvSpPr>
          <p:nvPr>
            <p:ph type="subTitle" idx="4"/>
          </p:nvPr>
        </p:nvSpPr>
        <p:spPr>
          <a:xfrm>
            <a:off x="1651000" y="7789783"/>
            <a:ext cx="9524999" cy="1107996"/>
          </a:xfrm>
        </p:spPr>
        <p:txBody>
          <a:bodyPr/>
          <a:lstStyle/>
          <a:p>
            <a:r>
              <a:rPr lang="en-US" sz="3600" dirty="0"/>
              <a:t>Mandy Hansen, </a:t>
            </a:r>
            <a:r>
              <a:rPr lang="en-US" sz="3600" dirty="0" smtClean="0"/>
              <a:t>LIMHP</a:t>
            </a:r>
            <a:endParaRPr lang="en-US" sz="3600" dirty="0"/>
          </a:p>
          <a:p>
            <a:r>
              <a:rPr lang="en-US" sz="3600" i="1" dirty="0"/>
              <a:t>Counseling and Psychological Services (CAPS)</a:t>
            </a:r>
          </a:p>
        </p:txBody>
      </p:sp>
      <p:sp>
        <p:nvSpPr>
          <p:cNvPr id="3" name="Title 2">
            <a:extLst>
              <a:ext uri="{FF2B5EF4-FFF2-40B4-BE49-F238E27FC236}">
                <a16:creationId xmlns:a16="http://schemas.microsoft.com/office/drawing/2014/main" id="{7C436D58-0733-9A4D-8354-1256CFA00234}"/>
              </a:ext>
            </a:extLst>
          </p:cNvPr>
          <p:cNvSpPr>
            <a:spLocks noGrp="1"/>
          </p:cNvSpPr>
          <p:nvPr>
            <p:ph type="ctrTitle"/>
          </p:nvPr>
        </p:nvSpPr>
        <p:spPr>
          <a:xfrm>
            <a:off x="1193800" y="1447800"/>
            <a:ext cx="8890000" cy="4616648"/>
          </a:xfrm>
        </p:spPr>
        <p:txBody>
          <a:bodyPr/>
          <a:lstStyle/>
          <a:p>
            <a:r>
              <a:rPr lang="en-US" dirty="0"/>
              <a:t>Burnout &amp; Self-Care</a:t>
            </a:r>
          </a:p>
        </p:txBody>
      </p:sp>
    </p:spTree>
    <p:extLst>
      <p:ext uri="{BB962C8B-B14F-4D97-AF65-F5344CB8AC3E}">
        <p14:creationId xmlns:p14="http://schemas.microsoft.com/office/powerpoint/2010/main" val="16707779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148EE-E995-4488-B0E3-3E545561B568}"/>
              </a:ext>
            </a:extLst>
          </p:cNvPr>
          <p:cNvSpPr>
            <a:spLocks noGrp="1"/>
          </p:cNvSpPr>
          <p:nvPr>
            <p:ph type="title"/>
          </p:nvPr>
        </p:nvSpPr>
        <p:spPr/>
        <p:txBody>
          <a:bodyPr/>
          <a:lstStyle/>
          <a:p>
            <a:r>
              <a:rPr lang="en-US" sz="3730" dirty="0">
                <a:effectLst>
                  <a:outerShdw blurRad="50800" dist="50800" dir="5400000" algn="ctr" rotWithShape="0">
                    <a:schemeClr val="tx1"/>
                  </a:outerShdw>
                </a:effectLst>
                <a:latin typeface="Franklin Gothic Book" panose="020B0503020102020204" pitchFamily="34" charset="0"/>
              </a:rPr>
              <a:t>Self-Care: The ABCs</a:t>
            </a:r>
          </a:p>
        </p:txBody>
      </p:sp>
      <p:sp>
        <p:nvSpPr>
          <p:cNvPr id="3" name="Text Placeholder 2">
            <a:extLst>
              <a:ext uri="{FF2B5EF4-FFF2-40B4-BE49-F238E27FC236}">
                <a16:creationId xmlns:a16="http://schemas.microsoft.com/office/drawing/2014/main" id="{6137378E-1BDD-4D59-B7C8-B667860C05A4}"/>
              </a:ext>
            </a:extLst>
          </p:cNvPr>
          <p:cNvSpPr>
            <a:spLocks noGrp="1"/>
          </p:cNvSpPr>
          <p:nvPr>
            <p:ph type="body" idx="1"/>
          </p:nvPr>
        </p:nvSpPr>
        <p:spPr/>
        <p:txBody>
          <a:bodyPr/>
          <a:lstStyle/>
          <a:p>
            <a:r>
              <a:rPr lang="en-US" dirty="0"/>
              <a:t>A</a:t>
            </a:r>
            <a:r>
              <a:rPr lang="en-US" dirty="0">
                <a:solidFill>
                  <a:schemeClr val="tx1"/>
                </a:solidFill>
              </a:rPr>
              <a:t>wareness</a:t>
            </a:r>
          </a:p>
          <a:p>
            <a:endParaRPr lang="en-US" dirty="0">
              <a:solidFill>
                <a:schemeClr val="tx1"/>
              </a:solidFill>
            </a:endParaRPr>
          </a:p>
          <a:p>
            <a:r>
              <a:rPr lang="en-US" dirty="0"/>
              <a:t>B</a:t>
            </a:r>
            <a:r>
              <a:rPr lang="en-US" dirty="0">
                <a:solidFill>
                  <a:schemeClr val="tx1"/>
                </a:solidFill>
              </a:rPr>
              <a:t>alance</a:t>
            </a:r>
          </a:p>
          <a:p>
            <a:endParaRPr lang="en-US" dirty="0">
              <a:solidFill>
                <a:schemeClr val="tx1"/>
              </a:solidFill>
            </a:endParaRPr>
          </a:p>
          <a:p>
            <a:r>
              <a:rPr lang="en-US" dirty="0"/>
              <a:t>C</a:t>
            </a:r>
            <a:r>
              <a:rPr lang="en-US" dirty="0">
                <a:solidFill>
                  <a:schemeClr val="tx1"/>
                </a:solidFill>
              </a:rPr>
              <a:t>ommitment</a:t>
            </a:r>
          </a:p>
        </p:txBody>
      </p:sp>
    </p:spTree>
    <p:extLst>
      <p:ext uri="{BB962C8B-B14F-4D97-AF65-F5344CB8AC3E}">
        <p14:creationId xmlns:p14="http://schemas.microsoft.com/office/powerpoint/2010/main" val="11102089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640451" y="1752600"/>
            <a:ext cx="6234801" cy="3657600"/>
          </a:xfrm>
          <a:prstGeom prst="rect">
            <a:avLst/>
          </a:prstGeom>
        </p:spPr>
      </p:pic>
      <p:sp>
        <p:nvSpPr>
          <p:cNvPr id="2" name="Title 1">
            <a:extLst>
              <a:ext uri="{FF2B5EF4-FFF2-40B4-BE49-F238E27FC236}">
                <a16:creationId xmlns:a16="http://schemas.microsoft.com/office/drawing/2014/main" id="{718148EE-E995-4488-B0E3-3E545561B568}"/>
              </a:ext>
            </a:extLst>
          </p:cNvPr>
          <p:cNvSpPr>
            <a:spLocks noGrp="1"/>
          </p:cNvSpPr>
          <p:nvPr>
            <p:ph type="title"/>
          </p:nvPr>
        </p:nvSpPr>
        <p:spPr/>
        <p:txBody>
          <a:bodyPr/>
          <a:lstStyle/>
          <a:p>
            <a:r>
              <a:rPr lang="en-US" sz="3730" dirty="0">
                <a:effectLst>
                  <a:outerShdw blurRad="50800" dist="50800" dir="5400000" algn="ctr" rotWithShape="0">
                    <a:schemeClr val="tx1"/>
                  </a:outerShdw>
                </a:effectLst>
                <a:latin typeface="Franklin Gothic Book" panose="020B0503020102020204" pitchFamily="34" charset="0"/>
              </a:rPr>
              <a:t>Self-Care: The </a:t>
            </a:r>
            <a:r>
              <a:rPr lang="en-US" sz="3730" dirty="0" smtClean="0">
                <a:effectLst>
                  <a:outerShdw blurRad="50800" dist="50800" dir="5400000" algn="ctr" rotWithShape="0">
                    <a:schemeClr val="tx1"/>
                  </a:outerShdw>
                </a:effectLst>
                <a:latin typeface="Franklin Gothic Book" panose="020B0503020102020204" pitchFamily="34" charset="0"/>
              </a:rPr>
              <a:t>ABCs</a:t>
            </a:r>
            <a:br>
              <a:rPr lang="en-US" sz="3730" dirty="0" smtClean="0">
                <a:effectLst>
                  <a:outerShdw blurRad="50800" dist="50800" dir="5400000" algn="ctr" rotWithShape="0">
                    <a:schemeClr val="tx1"/>
                  </a:outerShdw>
                </a:effectLst>
                <a:latin typeface="Franklin Gothic Book" panose="020B0503020102020204" pitchFamily="34" charset="0"/>
              </a:rPr>
            </a:br>
            <a:r>
              <a:rPr lang="en-US" sz="3730" dirty="0" smtClean="0">
                <a:effectLst>
                  <a:outerShdw blurRad="50800" dist="50800" dir="5400000" algn="ctr" rotWithShape="0">
                    <a:schemeClr val="tx1"/>
                  </a:outerShdw>
                </a:effectLst>
                <a:latin typeface="Franklin Gothic Book" panose="020B0503020102020204" pitchFamily="34" charset="0"/>
              </a:rPr>
              <a:t>Awareness</a:t>
            </a:r>
            <a:endParaRPr lang="en-US" sz="3730" dirty="0">
              <a:effectLst>
                <a:outerShdw blurRad="50800" dist="50800" dir="5400000" algn="ctr" rotWithShape="0">
                  <a:schemeClr val="tx1"/>
                </a:outerShdw>
              </a:effectLst>
              <a:latin typeface="Franklin Gothic Book" panose="020B0503020102020204" pitchFamily="34" charset="0"/>
            </a:endParaRPr>
          </a:p>
        </p:txBody>
      </p:sp>
      <p:sp>
        <p:nvSpPr>
          <p:cNvPr id="3" name="Text Placeholder 2">
            <a:extLst>
              <a:ext uri="{FF2B5EF4-FFF2-40B4-BE49-F238E27FC236}">
                <a16:creationId xmlns:a16="http://schemas.microsoft.com/office/drawing/2014/main" id="{6137378E-1BDD-4D59-B7C8-B667860C05A4}"/>
              </a:ext>
            </a:extLst>
          </p:cNvPr>
          <p:cNvSpPr>
            <a:spLocks noGrp="1"/>
          </p:cNvSpPr>
          <p:nvPr>
            <p:ph type="body" idx="1"/>
          </p:nvPr>
        </p:nvSpPr>
        <p:spPr/>
        <p:txBody>
          <a:bodyPr/>
          <a:lstStyle/>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endParaRPr lang="en-US" dirty="0">
              <a:solidFill>
                <a:schemeClr val="tx1"/>
              </a:solidFill>
            </a:endParaRPr>
          </a:p>
        </p:txBody>
      </p:sp>
      <p:pic>
        <p:nvPicPr>
          <p:cNvPr id="1026" name="Picture 2" descr="Image result for check engine ligh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17800" y="1752600"/>
            <a:ext cx="54864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2726070" y="1680832"/>
            <a:ext cx="12293600" cy="7005968"/>
          </a:xfrm>
          <a:prstGeom prst="rect">
            <a:avLst/>
          </a:prstGeom>
        </p:spPr>
      </p:pic>
      <p:pic>
        <p:nvPicPr>
          <p:cNvPr id="4" name="Picture 3"/>
          <p:cNvPicPr>
            <a:picLocks noChangeAspect="1"/>
          </p:cNvPicPr>
          <p:nvPr/>
        </p:nvPicPr>
        <p:blipFill>
          <a:blip r:embed="rId6"/>
          <a:stretch>
            <a:fillRect/>
          </a:stretch>
        </p:blipFill>
        <p:spPr>
          <a:xfrm>
            <a:off x="2108200" y="1661264"/>
            <a:ext cx="13687552" cy="7025536"/>
          </a:xfrm>
          <a:prstGeom prst="rect">
            <a:avLst/>
          </a:prstGeom>
        </p:spPr>
      </p:pic>
    </p:spTree>
    <p:extLst>
      <p:ext uri="{BB962C8B-B14F-4D97-AF65-F5344CB8AC3E}">
        <p14:creationId xmlns:p14="http://schemas.microsoft.com/office/powerpoint/2010/main" val="109995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148EE-E995-4488-B0E3-3E545561B568}"/>
              </a:ext>
            </a:extLst>
          </p:cNvPr>
          <p:cNvSpPr>
            <a:spLocks noGrp="1"/>
          </p:cNvSpPr>
          <p:nvPr>
            <p:ph type="title"/>
          </p:nvPr>
        </p:nvSpPr>
        <p:spPr/>
        <p:txBody>
          <a:bodyPr/>
          <a:lstStyle/>
          <a:p>
            <a:r>
              <a:rPr lang="en-US" sz="3730" dirty="0">
                <a:effectLst>
                  <a:outerShdw blurRad="50800" dist="50800" dir="5400000" algn="ctr" rotWithShape="0">
                    <a:schemeClr val="tx1"/>
                  </a:outerShdw>
                </a:effectLst>
                <a:latin typeface="Franklin Gothic Book" panose="020B0503020102020204" pitchFamily="34" charset="0"/>
              </a:rPr>
              <a:t>Self-Care: The </a:t>
            </a:r>
            <a:r>
              <a:rPr lang="en-US" sz="3730" dirty="0" smtClean="0">
                <a:effectLst>
                  <a:outerShdw blurRad="50800" dist="50800" dir="5400000" algn="ctr" rotWithShape="0">
                    <a:schemeClr val="tx1"/>
                  </a:outerShdw>
                </a:effectLst>
                <a:latin typeface="Franklin Gothic Book" panose="020B0503020102020204" pitchFamily="34" charset="0"/>
              </a:rPr>
              <a:t>ABCs</a:t>
            </a:r>
            <a:br>
              <a:rPr lang="en-US" sz="3730" dirty="0" smtClean="0">
                <a:effectLst>
                  <a:outerShdw blurRad="50800" dist="50800" dir="5400000" algn="ctr" rotWithShape="0">
                    <a:schemeClr val="tx1"/>
                  </a:outerShdw>
                </a:effectLst>
                <a:latin typeface="Franklin Gothic Book" panose="020B0503020102020204" pitchFamily="34" charset="0"/>
              </a:rPr>
            </a:br>
            <a:r>
              <a:rPr lang="en-US" sz="3730" dirty="0" smtClean="0">
                <a:effectLst>
                  <a:outerShdw blurRad="50800" dist="50800" dir="5400000" algn="ctr" rotWithShape="0">
                    <a:schemeClr val="tx1"/>
                  </a:outerShdw>
                </a:effectLst>
                <a:latin typeface="Franklin Gothic Book" panose="020B0503020102020204" pitchFamily="34" charset="0"/>
              </a:rPr>
              <a:t>Balance</a:t>
            </a:r>
            <a:endParaRPr lang="en-US" sz="3730" dirty="0">
              <a:effectLst>
                <a:outerShdw blurRad="50800" dist="50800" dir="5400000" algn="ctr" rotWithShape="0">
                  <a:schemeClr val="tx1"/>
                </a:outerShdw>
              </a:effectLst>
              <a:latin typeface="Franklin Gothic Book" panose="020B0503020102020204" pitchFamily="34" charset="0"/>
            </a:endParaRPr>
          </a:p>
        </p:txBody>
      </p:sp>
      <p:sp>
        <p:nvSpPr>
          <p:cNvPr id="3" name="Text Placeholder 2">
            <a:extLst>
              <a:ext uri="{FF2B5EF4-FFF2-40B4-BE49-F238E27FC236}">
                <a16:creationId xmlns:a16="http://schemas.microsoft.com/office/drawing/2014/main" id="{6137378E-1BDD-4D59-B7C8-B667860C05A4}"/>
              </a:ext>
            </a:extLst>
          </p:cNvPr>
          <p:cNvSpPr>
            <a:spLocks noGrp="1"/>
          </p:cNvSpPr>
          <p:nvPr>
            <p:ph type="body" idx="1"/>
          </p:nvPr>
        </p:nvSpPr>
        <p:spPr/>
        <p:txBody>
          <a:bodyPr/>
          <a:lstStyle/>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endParaRPr lang="en-US" dirty="0">
              <a:solidFill>
                <a:schemeClr val="tx1"/>
              </a:solidFill>
            </a:endParaRPr>
          </a:p>
        </p:txBody>
      </p:sp>
      <p:pic>
        <p:nvPicPr>
          <p:cNvPr id="4" name="Picture 3"/>
          <p:cNvPicPr>
            <a:picLocks noChangeAspect="1"/>
          </p:cNvPicPr>
          <p:nvPr/>
        </p:nvPicPr>
        <p:blipFill>
          <a:blip r:embed="rId3"/>
          <a:stretch>
            <a:fillRect/>
          </a:stretch>
        </p:blipFill>
        <p:spPr>
          <a:xfrm>
            <a:off x="4013200" y="1828800"/>
            <a:ext cx="9034521" cy="7040988"/>
          </a:xfrm>
          <a:prstGeom prst="rect">
            <a:avLst/>
          </a:prstGeom>
        </p:spPr>
      </p:pic>
      <p:sp>
        <p:nvSpPr>
          <p:cNvPr id="5" name="TextBox 4"/>
          <p:cNvSpPr txBox="1"/>
          <p:nvPr/>
        </p:nvSpPr>
        <p:spPr>
          <a:xfrm>
            <a:off x="2184400" y="1828800"/>
            <a:ext cx="12700000" cy="1938992"/>
          </a:xfrm>
          <a:prstGeom prst="rect">
            <a:avLst/>
          </a:prstGeom>
          <a:noFill/>
        </p:spPr>
        <p:txBody>
          <a:bodyPr wrap="square" rtlCol="0">
            <a:spAutoFit/>
          </a:bodyPr>
          <a:lstStyle/>
          <a:p>
            <a:pPr algn="ctr"/>
            <a:r>
              <a:rPr lang="en-US" sz="2400" b="1" dirty="0" smtClean="0"/>
              <a:t>3 </a:t>
            </a:r>
            <a:r>
              <a:rPr lang="en-US" sz="2400" dirty="0"/>
              <a:t>= I do this well (e.g., frequently</a:t>
            </a:r>
            <a:r>
              <a:rPr lang="en-US" sz="2400" dirty="0" smtClean="0"/>
              <a:t>)</a:t>
            </a:r>
            <a:endParaRPr lang="en-US" sz="2400" dirty="0"/>
          </a:p>
          <a:p>
            <a:pPr algn="ctr"/>
            <a:r>
              <a:rPr lang="en-US" sz="2400" b="1" dirty="0"/>
              <a:t>2 </a:t>
            </a:r>
            <a:r>
              <a:rPr lang="en-US" sz="2400" dirty="0"/>
              <a:t>= I do this OK (e.g., occasionally</a:t>
            </a:r>
            <a:r>
              <a:rPr lang="en-US" sz="2400" dirty="0" smtClean="0"/>
              <a:t>) </a:t>
            </a:r>
            <a:endParaRPr lang="en-US" sz="2400" dirty="0"/>
          </a:p>
          <a:p>
            <a:pPr algn="ctr"/>
            <a:r>
              <a:rPr lang="en-US" sz="2400" b="1" dirty="0"/>
              <a:t>1 </a:t>
            </a:r>
            <a:r>
              <a:rPr lang="en-US" sz="2400" dirty="0"/>
              <a:t>= I barely or rarely do </a:t>
            </a:r>
            <a:r>
              <a:rPr lang="en-US" sz="2400" dirty="0" smtClean="0"/>
              <a:t>this</a:t>
            </a:r>
          </a:p>
          <a:p>
            <a:pPr algn="ctr"/>
            <a:r>
              <a:rPr lang="en-US" sz="2400" b="1" dirty="0"/>
              <a:t>0 </a:t>
            </a:r>
            <a:r>
              <a:rPr lang="en-US" sz="2400" dirty="0"/>
              <a:t>= I never do this </a:t>
            </a:r>
          </a:p>
          <a:p>
            <a:pPr algn="ctr"/>
            <a:r>
              <a:rPr lang="en-US" sz="2400" b="1" dirty="0"/>
              <a:t>? </a:t>
            </a:r>
            <a:r>
              <a:rPr lang="en-US" sz="2400" dirty="0"/>
              <a:t>= This never occurred to </a:t>
            </a:r>
            <a:r>
              <a:rPr lang="en-US" sz="2400" dirty="0" smtClean="0"/>
              <a:t>me</a:t>
            </a:r>
            <a:endParaRPr lang="en-US" sz="2400" b="1" dirty="0"/>
          </a:p>
        </p:txBody>
      </p:sp>
      <p:pic>
        <p:nvPicPr>
          <p:cNvPr id="8" name="Picture 7"/>
          <p:cNvPicPr>
            <a:picLocks noChangeAspect="1"/>
          </p:cNvPicPr>
          <p:nvPr/>
        </p:nvPicPr>
        <p:blipFill>
          <a:blip r:embed="rId4"/>
          <a:stretch>
            <a:fillRect/>
          </a:stretch>
        </p:blipFill>
        <p:spPr>
          <a:xfrm>
            <a:off x="2076301" y="3937769"/>
            <a:ext cx="14179108" cy="4135574"/>
          </a:xfrm>
          <a:prstGeom prst="rect">
            <a:avLst/>
          </a:prstGeom>
        </p:spPr>
      </p:pic>
      <p:pic>
        <p:nvPicPr>
          <p:cNvPr id="9" name="Picture 8"/>
          <p:cNvPicPr>
            <a:picLocks noChangeAspect="1"/>
          </p:cNvPicPr>
          <p:nvPr/>
        </p:nvPicPr>
        <p:blipFill>
          <a:blip r:embed="rId5"/>
          <a:stretch>
            <a:fillRect/>
          </a:stretch>
        </p:blipFill>
        <p:spPr>
          <a:xfrm>
            <a:off x="2043813" y="3937769"/>
            <a:ext cx="14062369" cy="4047557"/>
          </a:xfrm>
          <a:prstGeom prst="rect">
            <a:avLst/>
          </a:prstGeom>
        </p:spPr>
      </p:pic>
      <p:pic>
        <p:nvPicPr>
          <p:cNvPr id="10" name="Picture 9"/>
          <p:cNvPicPr>
            <a:picLocks noChangeAspect="1"/>
          </p:cNvPicPr>
          <p:nvPr/>
        </p:nvPicPr>
        <p:blipFill>
          <a:blip r:embed="rId6"/>
          <a:stretch>
            <a:fillRect/>
          </a:stretch>
        </p:blipFill>
        <p:spPr>
          <a:xfrm>
            <a:off x="2043817" y="4476003"/>
            <a:ext cx="14062365" cy="3140139"/>
          </a:xfrm>
          <a:prstGeom prst="rect">
            <a:avLst/>
          </a:prstGeom>
        </p:spPr>
      </p:pic>
      <p:pic>
        <p:nvPicPr>
          <p:cNvPr id="11" name="Picture 10"/>
          <p:cNvPicPr>
            <a:picLocks noChangeAspect="1"/>
          </p:cNvPicPr>
          <p:nvPr/>
        </p:nvPicPr>
        <p:blipFill>
          <a:blip r:embed="rId7"/>
          <a:stretch>
            <a:fillRect/>
          </a:stretch>
        </p:blipFill>
        <p:spPr>
          <a:xfrm>
            <a:off x="2082799" y="3911661"/>
            <a:ext cx="13936560" cy="4438541"/>
          </a:xfrm>
          <a:prstGeom prst="rect">
            <a:avLst/>
          </a:prstGeom>
        </p:spPr>
      </p:pic>
      <p:pic>
        <p:nvPicPr>
          <p:cNvPr id="12" name="Picture 11"/>
          <p:cNvPicPr>
            <a:picLocks noChangeAspect="1"/>
          </p:cNvPicPr>
          <p:nvPr/>
        </p:nvPicPr>
        <p:blipFill>
          <a:blip r:embed="rId8"/>
          <a:stretch>
            <a:fillRect/>
          </a:stretch>
        </p:blipFill>
        <p:spPr>
          <a:xfrm>
            <a:off x="2082799" y="4521346"/>
            <a:ext cx="13618865" cy="3294174"/>
          </a:xfrm>
          <a:prstGeom prst="rect">
            <a:avLst/>
          </a:prstGeom>
        </p:spPr>
      </p:pic>
      <p:pic>
        <p:nvPicPr>
          <p:cNvPr id="13" name="Picture 12"/>
          <p:cNvPicPr>
            <a:picLocks noChangeAspect="1"/>
          </p:cNvPicPr>
          <p:nvPr/>
        </p:nvPicPr>
        <p:blipFill>
          <a:blip r:embed="rId9"/>
          <a:stretch>
            <a:fillRect/>
          </a:stretch>
        </p:blipFill>
        <p:spPr>
          <a:xfrm>
            <a:off x="2057399" y="4385097"/>
            <a:ext cx="13759343" cy="3490838"/>
          </a:xfrm>
          <a:prstGeom prst="rect">
            <a:avLst/>
          </a:prstGeom>
        </p:spPr>
      </p:pic>
      <p:pic>
        <p:nvPicPr>
          <p:cNvPr id="14" name="Picture 13"/>
          <p:cNvPicPr>
            <a:picLocks noChangeAspect="1"/>
          </p:cNvPicPr>
          <p:nvPr/>
        </p:nvPicPr>
        <p:blipFill>
          <a:blip r:embed="rId10"/>
          <a:stretch>
            <a:fillRect/>
          </a:stretch>
        </p:blipFill>
        <p:spPr>
          <a:xfrm>
            <a:off x="2254102" y="4330189"/>
            <a:ext cx="13714926" cy="3881583"/>
          </a:xfrm>
          <a:prstGeom prst="rect">
            <a:avLst/>
          </a:prstGeom>
        </p:spPr>
      </p:pic>
    </p:spTree>
    <p:extLst>
      <p:ext uri="{BB962C8B-B14F-4D97-AF65-F5344CB8AC3E}">
        <p14:creationId xmlns:p14="http://schemas.microsoft.com/office/powerpoint/2010/main" val="122836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nodeType="clickEffect">
                                  <p:stCondLst>
                                    <p:cond delay="0"/>
                                  </p:stCondLst>
                                  <p:childTnLst>
                                    <p:anim calcmode="lin" valueType="num">
                                      <p:cBhvr>
                                        <p:cTn id="10" dur="500"/>
                                        <p:tgtEl>
                                          <p:spTgt spid="4"/>
                                        </p:tgtEl>
                                        <p:attrNameLst>
                                          <p:attrName>ppt_w</p:attrName>
                                        </p:attrNameLst>
                                      </p:cBhvr>
                                      <p:tavLst>
                                        <p:tav tm="0">
                                          <p:val>
                                            <p:strVal val="ppt_w"/>
                                          </p:val>
                                        </p:tav>
                                        <p:tav tm="100000">
                                          <p:val>
                                            <p:fltVal val="0"/>
                                          </p:val>
                                        </p:tav>
                                      </p:tavLst>
                                    </p:anim>
                                    <p:anim calcmode="lin" valueType="num">
                                      <p:cBhvr>
                                        <p:cTn id="11" dur="500"/>
                                        <p:tgtEl>
                                          <p:spTgt spid="4"/>
                                        </p:tgtEl>
                                        <p:attrNameLst>
                                          <p:attrName>ppt_h</p:attrName>
                                        </p:attrNameLst>
                                      </p:cBhvr>
                                      <p:tavLst>
                                        <p:tav tm="0">
                                          <p:val>
                                            <p:strVal val="ppt_h"/>
                                          </p:val>
                                        </p:tav>
                                        <p:tav tm="100000">
                                          <p:val>
                                            <p:fltVal val="0"/>
                                          </p:val>
                                        </p:tav>
                                      </p:tavLst>
                                    </p:anim>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1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1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12"/>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nodeType="clickEffect">
                                  <p:stCondLst>
                                    <p:cond delay="0"/>
                                  </p:stCondLst>
                                  <p:childTnLst>
                                    <p:set>
                                      <p:cBhvr>
                                        <p:cTn id="65" dur="1" fill="hold">
                                          <p:stCondLst>
                                            <p:cond delay="0"/>
                                          </p:stCondLst>
                                        </p:cTn>
                                        <p:tgtEl>
                                          <p:spTgt spid="13"/>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4"/>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nodeType="clickEffect">
                                  <p:stCondLst>
                                    <p:cond delay="0"/>
                                  </p:stCondLst>
                                  <p:childTnLst>
                                    <p:set>
                                      <p:cBhvr>
                                        <p:cTn id="73"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148EE-E995-4488-B0E3-3E545561B568}"/>
              </a:ext>
            </a:extLst>
          </p:cNvPr>
          <p:cNvSpPr>
            <a:spLocks noGrp="1"/>
          </p:cNvSpPr>
          <p:nvPr>
            <p:ph type="title"/>
          </p:nvPr>
        </p:nvSpPr>
        <p:spPr/>
        <p:txBody>
          <a:bodyPr/>
          <a:lstStyle/>
          <a:p>
            <a:r>
              <a:rPr lang="en-US" sz="3730" dirty="0">
                <a:effectLst>
                  <a:outerShdw blurRad="50800" dist="50800" dir="5400000" algn="ctr" rotWithShape="0">
                    <a:schemeClr val="tx1"/>
                  </a:outerShdw>
                </a:effectLst>
                <a:latin typeface="Franklin Gothic Book" panose="020B0503020102020204" pitchFamily="34" charset="0"/>
              </a:rPr>
              <a:t>Self-Care: The </a:t>
            </a:r>
            <a:r>
              <a:rPr lang="en-US" sz="3730" dirty="0" smtClean="0">
                <a:effectLst>
                  <a:outerShdw blurRad="50800" dist="50800" dir="5400000" algn="ctr" rotWithShape="0">
                    <a:schemeClr val="tx1"/>
                  </a:outerShdw>
                </a:effectLst>
                <a:latin typeface="Franklin Gothic Book" panose="020B0503020102020204" pitchFamily="34" charset="0"/>
              </a:rPr>
              <a:t>ABCs</a:t>
            </a:r>
            <a:br>
              <a:rPr lang="en-US" sz="3730" dirty="0" smtClean="0">
                <a:effectLst>
                  <a:outerShdw blurRad="50800" dist="50800" dir="5400000" algn="ctr" rotWithShape="0">
                    <a:schemeClr val="tx1"/>
                  </a:outerShdw>
                </a:effectLst>
                <a:latin typeface="Franklin Gothic Book" panose="020B0503020102020204" pitchFamily="34" charset="0"/>
              </a:rPr>
            </a:br>
            <a:r>
              <a:rPr lang="en-US" sz="3730" dirty="0" smtClean="0">
                <a:effectLst>
                  <a:outerShdw blurRad="50800" dist="50800" dir="5400000" algn="ctr" rotWithShape="0">
                    <a:schemeClr val="tx1"/>
                  </a:outerShdw>
                </a:effectLst>
                <a:latin typeface="Franklin Gothic Book" panose="020B0503020102020204" pitchFamily="34" charset="0"/>
              </a:rPr>
              <a:t>Commitment</a:t>
            </a:r>
            <a:endParaRPr lang="en-US" sz="3730" dirty="0">
              <a:effectLst>
                <a:outerShdw blurRad="50800" dist="50800" dir="5400000" algn="ctr" rotWithShape="0">
                  <a:schemeClr val="tx1"/>
                </a:outerShdw>
              </a:effectLst>
              <a:latin typeface="Franklin Gothic Book" panose="020B0503020102020204" pitchFamily="34" charset="0"/>
            </a:endParaRPr>
          </a:p>
        </p:txBody>
      </p:sp>
      <p:sp>
        <p:nvSpPr>
          <p:cNvPr id="3" name="Text Placeholder 2">
            <a:extLst>
              <a:ext uri="{FF2B5EF4-FFF2-40B4-BE49-F238E27FC236}">
                <a16:creationId xmlns:a16="http://schemas.microsoft.com/office/drawing/2014/main" id="{6137378E-1BDD-4D59-B7C8-B667860C05A4}"/>
              </a:ext>
            </a:extLst>
          </p:cNvPr>
          <p:cNvSpPr>
            <a:spLocks noGrp="1"/>
          </p:cNvSpPr>
          <p:nvPr>
            <p:ph type="body" idx="1"/>
          </p:nvPr>
        </p:nvSpPr>
        <p:spPr>
          <a:xfrm>
            <a:off x="2870200" y="1905000"/>
            <a:ext cx="12293600" cy="6894195"/>
          </a:xfrm>
        </p:spPr>
        <p:txBody>
          <a:bodyPr anchor="t" anchorCtr="0">
            <a:spAutoFit/>
          </a:bodyPr>
          <a:lstStyle/>
          <a:p>
            <a:pPr algn="l"/>
            <a:r>
              <a:rPr lang="en-US" sz="2800" dirty="0" smtClean="0">
                <a:solidFill>
                  <a:schemeClr val="tx1"/>
                </a:solidFill>
              </a:rPr>
              <a:t>1. Create it</a:t>
            </a:r>
            <a:endParaRPr lang="en-US" sz="2800" dirty="0">
              <a:solidFill>
                <a:schemeClr val="tx1"/>
              </a:solidFill>
            </a:endParaRPr>
          </a:p>
          <a:p>
            <a:pPr algn="l"/>
            <a:r>
              <a:rPr lang="en-US" sz="2800" dirty="0" smtClean="0">
                <a:solidFill>
                  <a:schemeClr val="tx1"/>
                </a:solidFill>
              </a:rPr>
              <a:t>	Questions </a:t>
            </a:r>
            <a:r>
              <a:rPr lang="en-US" sz="2800" dirty="0">
                <a:solidFill>
                  <a:schemeClr val="tx1"/>
                </a:solidFill>
              </a:rPr>
              <a:t>to ask yourself:</a:t>
            </a:r>
          </a:p>
          <a:p>
            <a:pPr marL="1371600" lvl="2" indent="-457200" algn="l">
              <a:buFont typeface="Arial" panose="020B0604020202020204" pitchFamily="34" charset="0"/>
              <a:buChar char="•"/>
            </a:pPr>
            <a:r>
              <a:rPr lang="en-US" sz="2800" dirty="0" smtClean="0">
                <a:solidFill>
                  <a:schemeClr val="tx1"/>
                </a:solidFill>
              </a:rPr>
              <a:t>What helps me </a:t>
            </a:r>
            <a:r>
              <a:rPr lang="en-US" sz="2800" dirty="0">
                <a:solidFill>
                  <a:schemeClr val="tx1"/>
                </a:solidFill>
              </a:rPr>
              <a:t>feel most at peace? </a:t>
            </a:r>
          </a:p>
          <a:p>
            <a:pPr marL="1371600" lvl="2" indent="-457200" algn="l">
              <a:buFont typeface="Arial" panose="020B0604020202020204" pitchFamily="34" charset="0"/>
              <a:buChar char="•"/>
            </a:pPr>
            <a:r>
              <a:rPr lang="en-US" sz="2800" dirty="0">
                <a:solidFill>
                  <a:schemeClr val="tx1"/>
                </a:solidFill>
              </a:rPr>
              <a:t>What brings me joy? </a:t>
            </a:r>
          </a:p>
          <a:p>
            <a:pPr marL="1371600" lvl="2" indent="-457200" algn="l">
              <a:buFont typeface="Arial" panose="020B0604020202020204" pitchFamily="34" charset="0"/>
              <a:buChar char="•"/>
            </a:pPr>
            <a:r>
              <a:rPr lang="en-US" sz="2800" dirty="0">
                <a:solidFill>
                  <a:schemeClr val="tx1"/>
                </a:solidFill>
              </a:rPr>
              <a:t>What brings me a sense of purpose?</a:t>
            </a:r>
          </a:p>
          <a:p>
            <a:pPr marL="1371600" lvl="2" indent="-457200" algn="l">
              <a:buFont typeface="Arial" panose="020B0604020202020204" pitchFamily="34" charset="0"/>
              <a:buChar char="•"/>
            </a:pPr>
            <a:r>
              <a:rPr lang="en-US" sz="2800" dirty="0" smtClean="0">
                <a:solidFill>
                  <a:schemeClr val="tx1"/>
                </a:solidFill>
              </a:rPr>
              <a:t>Where do I find meaning </a:t>
            </a:r>
            <a:r>
              <a:rPr lang="en-US" sz="2800" dirty="0">
                <a:solidFill>
                  <a:schemeClr val="tx1"/>
                </a:solidFill>
              </a:rPr>
              <a:t>and value in my life</a:t>
            </a:r>
            <a:r>
              <a:rPr lang="en-US" sz="2800" dirty="0" smtClean="0">
                <a:solidFill>
                  <a:schemeClr val="tx1"/>
                </a:solidFill>
              </a:rPr>
              <a:t>?</a:t>
            </a:r>
          </a:p>
          <a:p>
            <a:pPr lvl="2" algn="l"/>
            <a:r>
              <a:rPr lang="en-US" sz="2800" b="1" dirty="0" smtClean="0">
                <a:solidFill>
                  <a:schemeClr val="tx1"/>
                </a:solidFill>
              </a:rPr>
              <a:t>Formats:</a:t>
            </a:r>
          </a:p>
          <a:p>
            <a:pPr marL="1257300" lvl="2" indent="-342900" algn="l">
              <a:buFont typeface="Arial" panose="020B0604020202020204" pitchFamily="34" charset="0"/>
              <a:buChar char="•"/>
            </a:pPr>
            <a:r>
              <a:rPr lang="en-US" sz="2800" dirty="0" smtClean="0">
                <a:solidFill>
                  <a:schemeClr val="tx1"/>
                </a:solidFill>
              </a:rPr>
              <a:t>List</a:t>
            </a:r>
          </a:p>
          <a:p>
            <a:pPr marL="1257300" lvl="2" indent="-342900" algn="l">
              <a:buFont typeface="Arial" panose="020B0604020202020204" pitchFamily="34" charset="0"/>
              <a:buChar char="•"/>
            </a:pPr>
            <a:r>
              <a:rPr lang="en-US" sz="2800" dirty="0" smtClean="0">
                <a:solidFill>
                  <a:schemeClr val="tx1"/>
                </a:solidFill>
              </a:rPr>
              <a:t>Journal</a:t>
            </a:r>
          </a:p>
          <a:p>
            <a:pPr marL="1257300" lvl="2" indent="-342900" algn="l">
              <a:buFont typeface="Arial" panose="020B0604020202020204" pitchFamily="34" charset="0"/>
              <a:buChar char="•"/>
            </a:pPr>
            <a:r>
              <a:rPr lang="en-US" sz="2800" dirty="0" smtClean="0">
                <a:solidFill>
                  <a:schemeClr val="tx1"/>
                </a:solidFill>
              </a:rPr>
              <a:t>Art</a:t>
            </a:r>
          </a:p>
          <a:p>
            <a:pPr marL="1257300" lvl="2" indent="-342900" algn="l">
              <a:buFont typeface="Arial" panose="020B0604020202020204" pitchFamily="34" charset="0"/>
              <a:buChar char="•"/>
            </a:pPr>
            <a:r>
              <a:rPr lang="en-US" sz="2800" dirty="0" smtClean="0">
                <a:solidFill>
                  <a:schemeClr val="tx1"/>
                </a:solidFill>
              </a:rPr>
              <a:t>Anything you like!!!</a:t>
            </a:r>
            <a:endParaRPr lang="en-US" sz="2800" b="1" dirty="0">
              <a:solidFill>
                <a:schemeClr val="tx1"/>
              </a:solidFill>
            </a:endParaRPr>
          </a:p>
          <a:p>
            <a:pPr algn="l"/>
            <a:r>
              <a:rPr lang="en-US" sz="2800" dirty="0" smtClean="0">
                <a:solidFill>
                  <a:schemeClr val="tx1"/>
                </a:solidFill>
              </a:rPr>
              <a:t>2. Share it</a:t>
            </a:r>
          </a:p>
          <a:p>
            <a:pPr algn="l"/>
            <a:r>
              <a:rPr lang="en-US" sz="2800" dirty="0" smtClean="0">
                <a:solidFill>
                  <a:schemeClr val="tx1"/>
                </a:solidFill>
              </a:rPr>
              <a:t>3. Follow </a:t>
            </a:r>
            <a:r>
              <a:rPr lang="en-US" sz="2800" dirty="0">
                <a:solidFill>
                  <a:schemeClr val="tx1"/>
                </a:solidFill>
              </a:rPr>
              <a:t>it</a:t>
            </a:r>
          </a:p>
          <a:p>
            <a:pPr marL="1371600" lvl="2" indent="-457200" algn="l">
              <a:buFont typeface="Arial" panose="020B0604020202020204" pitchFamily="34" charset="0"/>
              <a:buChar char="•"/>
            </a:pPr>
            <a:r>
              <a:rPr lang="en-US" sz="2800" dirty="0">
                <a:solidFill>
                  <a:schemeClr val="tx1"/>
                </a:solidFill>
              </a:rPr>
              <a:t>Helpful apps: </a:t>
            </a:r>
            <a:r>
              <a:rPr lang="en-US" sz="2800" dirty="0" err="1">
                <a:solidFill>
                  <a:schemeClr val="tx1"/>
                </a:solidFill>
              </a:rPr>
              <a:t>Habitica</a:t>
            </a:r>
            <a:r>
              <a:rPr lang="en-US" sz="2800" dirty="0">
                <a:solidFill>
                  <a:schemeClr val="tx1"/>
                </a:solidFill>
              </a:rPr>
              <a:t> (iOS &amp; Google Play), Aloe Bud (iOS), Habit Tracker (Google Play)</a:t>
            </a:r>
          </a:p>
          <a:p>
            <a:pPr algn="l"/>
            <a:endParaRPr lang="en-US" sz="2800" dirty="0" smtClean="0">
              <a:solidFill>
                <a:schemeClr val="tx1"/>
              </a:solidFill>
            </a:endParaRPr>
          </a:p>
        </p:txBody>
      </p:sp>
    </p:spTree>
    <p:extLst>
      <p:ext uri="{BB962C8B-B14F-4D97-AF65-F5344CB8AC3E}">
        <p14:creationId xmlns:p14="http://schemas.microsoft.com/office/powerpoint/2010/main" val="62386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1000"/>
                                        <p:tgtEl>
                                          <p:spTgt spid="3">
                                            <p:txEl>
                                              <p:pRg st="2" end="2"/>
                                            </p:txEl>
                                          </p:spTgt>
                                        </p:tgtEl>
                                      </p:cBhvr>
                                    </p:animEffect>
                                    <p:anim calcmode="lin" valueType="num">
                                      <p:cBhvr>
                                        <p:cTn id="1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5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 calcmode="lin" valueType="num">
                                      <p:cBhvr additive="base">
                                        <p:cTn id="5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9" end="9"/>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 calcmode="lin" valueType="num">
                                      <p:cBhvr additive="base">
                                        <p:cTn id="5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
                                            <p:txEl>
                                              <p:pRg st="11" end="11"/>
                                            </p:txEl>
                                          </p:spTgt>
                                        </p:tgtEl>
                                        <p:attrNameLst>
                                          <p:attrName>style.visibility</p:attrName>
                                        </p:attrNameLst>
                                      </p:cBhvr>
                                      <p:to>
                                        <p:strVal val="visible"/>
                                      </p:to>
                                    </p:set>
                                    <p:animEffect transition="in" filter="fade">
                                      <p:cBhvr>
                                        <p:cTn id="61" dur="500"/>
                                        <p:tgtEl>
                                          <p:spTgt spid="3">
                                            <p:txEl>
                                              <p:pRg st="11" end="1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
                                            <p:txEl>
                                              <p:pRg st="12" end="12"/>
                                            </p:txEl>
                                          </p:spTgt>
                                        </p:tgtEl>
                                        <p:attrNameLst>
                                          <p:attrName>style.visibility</p:attrName>
                                        </p:attrNameLst>
                                      </p:cBhvr>
                                      <p:to>
                                        <p:strVal val="visible"/>
                                      </p:to>
                                    </p:set>
                                    <p:animEffect transition="in" filter="fade">
                                      <p:cBhvr>
                                        <p:cTn id="66" dur="500"/>
                                        <p:tgtEl>
                                          <p:spTgt spid="3">
                                            <p:txEl>
                                              <p:pRg st="12" end="12"/>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3">
                                            <p:txEl>
                                              <p:pRg st="13" end="13"/>
                                            </p:txEl>
                                          </p:spTgt>
                                        </p:tgtEl>
                                        <p:attrNameLst>
                                          <p:attrName>style.visibility</p:attrName>
                                        </p:attrNameLst>
                                      </p:cBhvr>
                                      <p:to>
                                        <p:strVal val="visible"/>
                                      </p:to>
                                    </p:set>
                                    <p:animEffect transition="in" filter="fade">
                                      <p:cBhvr>
                                        <p:cTn id="71" dur="1000"/>
                                        <p:tgtEl>
                                          <p:spTgt spid="3">
                                            <p:txEl>
                                              <p:pRg st="13" end="13"/>
                                            </p:txEl>
                                          </p:spTgt>
                                        </p:tgtEl>
                                      </p:cBhvr>
                                    </p:animEffect>
                                    <p:anim calcmode="lin" valueType="num">
                                      <p:cBhvr>
                                        <p:cTn id="72"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73"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651000" y="0"/>
            <a:ext cx="12502056" cy="9296400"/>
          </a:xfrm>
          <a:prstGeom prst="rect">
            <a:avLst/>
          </a:prstGeom>
        </p:spPr>
      </p:pic>
    </p:spTree>
    <p:extLst>
      <p:ext uri="{BB962C8B-B14F-4D97-AF65-F5344CB8AC3E}">
        <p14:creationId xmlns:p14="http://schemas.microsoft.com/office/powerpoint/2010/main" val="8825516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bwMode="auto">
          <a:noFill/>
          <a:ln>
            <a:miter lim="800000"/>
            <a:headEnd/>
            <a:tailEnd/>
          </a:ln>
        </p:spPr>
        <p:txBody>
          <a:bodyPr vert="horz" wrap="square" lIns="121920" tIns="60960" rIns="121920" bIns="60960" numCol="1" anchor="t" anchorCtr="0" compatLnSpc="1">
            <a:prstTxWarp prst="textNoShape">
              <a:avLst/>
            </a:prstTxWarp>
          </a:bodyPr>
          <a:lstStyle/>
          <a:p>
            <a:pPr algn="r"/>
            <a:r>
              <a:rPr lang="en-US" dirty="0">
                <a:effectLst>
                  <a:outerShdw blurRad="38100" dist="38100" dir="2700000" algn="tl">
                    <a:srgbClr val="000000">
                      <a:alpha val="43137"/>
                    </a:srgbClr>
                  </a:outerShdw>
                </a:effectLst>
                <a:latin typeface="Franklin Gothic Book" pitchFamily="34" charset="0"/>
              </a:rPr>
              <a:t>Steps to Stress Reduction:</a:t>
            </a:r>
            <a:br>
              <a:rPr lang="en-US" dirty="0">
                <a:effectLst>
                  <a:outerShdw blurRad="38100" dist="38100" dir="2700000" algn="tl">
                    <a:srgbClr val="000000">
                      <a:alpha val="43137"/>
                    </a:srgbClr>
                  </a:outerShdw>
                </a:effectLst>
                <a:latin typeface="Franklin Gothic Book" pitchFamily="34" charset="0"/>
              </a:rPr>
            </a:br>
            <a:r>
              <a:rPr lang="en-US" sz="3733" dirty="0" smtClean="0">
                <a:effectLst>
                  <a:outerShdw blurRad="38100" dist="38100" dir="2700000" algn="tl">
                    <a:srgbClr val="000000">
                      <a:alpha val="43137"/>
                    </a:srgbClr>
                  </a:outerShdw>
                </a:effectLst>
                <a:latin typeface="Franklin Gothic Book" pitchFamily="34" charset="0"/>
              </a:rPr>
              <a:t>Seek Professional Help</a:t>
            </a:r>
            <a:endParaRPr lang="en-US" sz="3733" dirty="0">
              <a:effectLst>
                <a:outerShdw blurRad="38100" dist="38100" dir="2700000" algn="tl">
                  <a:srgbClr val="000000">
                    <a:alpha val="43137"/>
                  </a:srgbClr>
                </a:outerShdw>
              </a:effectLst>
              <a:latin typeface="Franklin Gothic Book" pitchFamily="34" charset="0"/>
            </a:endParaRPr>
          </a:p>
        </p:txBody>
      </p:sp>
      <p:sp>
        <p:nvSpPr>
          <p:cNvPr id="3" name="Text Placeholder 2"/>
          <p:cNvSpPr>
            <a:spLocks noGrp="1"/>
          </p:cNvSpPr>
          <p:nvPr>
            <p:ph type="body" idx="1"/>
          </p:nvPr>
        </p:nvSpPr>
        <p:spPr/>
        <p:txBody>
          <a:bodyPr/>
          <a:lstStyle/>
          <a:p>
            <a:r>
              <a:rPr lang="en-US" dirty="0" smtClean="0"/>
              <a:t>When?</a:t>
            </a:r>
          </a:p>
          <a:p>
            <a:pPr marL="685800" indent="-685800">
              <a:buFont typeface="Arial" panose="020B0604020202020204" pitchFamily="34" charset="0"/>
              <a:buChar char="•"/>
            </a:pPr>
            <a:r>
              <a:rPr lang="en-US" dirty="0" smtClean="0"/>
              <a:t>Changes in work setting have no impact</a:t>
            </a:r>
          </a:p>
          <a:p>
            <a:pPr marL="685800" indent="-685800">
              <a:buFont typeface="Arial" panose="020B0604020202020204" pitchFamily="34" charset="0"/>
              <a:buChar char="•"/>
            </a:pPr>
            <a:r>
              <a:rPr lang="en-US" dirty="0" smtClean="0"/>
              <a:t>Self-care plan no longer working</a:t>
            </a:r>
          </a:p>
          <a:p>
            <a:pPr marL="685800" indent="-685800">
              <a:buFont typeface="Arial" panose="020B0604020202020204" pitchFamily="34" charset="0"/>
              <a:buChar char="•"/>
            </a:pPr>
            <a:r>
              <a:rPr lang="en-US" dirty="0" smtClean="0"/>
              <a:t>Significant impairments in functioning</a:t>
            </a:r>
          </a:p>
          <a:p>
            <a:r>
              <a:rPr lang="en-US" dirty="0" smtClean="0"/>
              <a:t>Where?</a:t>
            </a:r>
          </a:p>
          <a:p>
            <a:pPr marL="685800" indent="-685800">
              <a:buFont typeface="Arial" panose="020B0604020202020204" pitchFamily="34" charset="0"/>
              <a:buChar char="•"/>
            </a:pPr>
            <a:r>
              <a:rPr lang="en-US" dirty="0" smtClean="0"/>
              <a:t>Company EAP</a:t>
            </a:r>
          </a:p>
          <a:p>
            <a:pPr marL="685800" indent="-685800">
              <a:buFont typeface="Arial" panose="020B0604020202020204" pitchFamily="34" charset="0"/>
              <a:buChar char="•"/>
            </a:pPr>
            <a:r>
              <a:rPr lang="en-US" dirty="0" smtClean="0"/>
              <a:t>Community-based mental health provider</a:t>
            </a:r>
          </a:p>
          <a:p>
            <a:pPr marL="685800" indent="-685800">
              <a:buFont typeface="Arial" panose="020B0604020202020204" pitchFamily="34" charset="0"/>
              <a:buChar char="•"/>
            </a:pPr>
            <a:r>
              <a:rPr lang="en-US" dirty="0" smtClean="0"/>
              <a:t>Agencies for un- &amp; under-insured</a:t>
            </a:r>
            <a:endParaRPr lang="en-US" dirty="0"/>
          </a:p>
        </p:txBody>
      </p:sp>
    </p:spTree>
    <p:extLst>
      <p:ext uri="{BB962C8B-B14F-4D97-AF65-F5344CB8AC3E}">
        <p14:creationId xmlns:p14="http://schemas.microsoft.com/office/powerpoint/2010/main" val="213349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fade">
                                      <p:cBhvr>
                                        <p:cTn id="7" dur="1000"/>
                                        <p:tgtEl>
                                          <p:spTgt spid="43010"/>
                                        </p:tgtEl>
                                      </p:cBhvr>
                                    </p:animEffect>
                                    <p:anim calcmode="lin" valueType="num">
                                      <p:cBhvr>
                                        <p:cTn id="8" dur="1000" fill="hold"/>
                                        <p:tgtEl>
                                          <p:spTgt spid="43010"/>
                                        </p:tgtEl>
                                        <p:attrNameLst>
                                          <p:attrName>ppt_x</p:attrName>
                                        </p:attrNameLst>
                                      </p:cBhvr>
                                      <p:tavLst>
                                        <p:tav tm="0">
                                          <p:val>
                                            <p:strVal val="#ppt_x"/>
                                          </p:val>
                                        </p:tav>
                                        <p:tav tm="100000">
                                          <p:val>
                                            <p:strVal val="#ppt_x"/>
                                          </p:val>
                                        </p:tav>
                                      </p:tavLst>
                                    </p:anim>
                                    <p:anim calcmode="lin" valueType="num">
                                      <p:cBhvr>
                                        <p:cTn id="9" dur="1000" fill="hold"/>
                                        <p:tgtEl>
                                          <p:spTgt spid="430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down)">
                                      <p:cBhvr>
                                        <p:cTn id="21" dur="500"/>
                                        <p:tgtEl>
                                          <p:spTgt spid="3">
                                            <p:txEl>
                                              <p:pRg st="2" end="2"/>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down)">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barn(inVertical)">
                                      <p:cBhvr>
                                        <p:cTn id="33" dur="500"/>
                                        <p:tgtEl>
                                          <p:spTgt spid="3">
                                            <p:txEl>
                                              <p:pRg st="5" end="5"/>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barn(inVertical)">
                                      <p:cBhvr>
                                        <p:cTn id="36" dur="500"/>
                                        <p:tgtEl>
                                          <p:spTgt spid="3">
                                            <p:txEl>
                                              <p:pRg st="6" end="6"/>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barn(inVertical)">
                                      <p:cBhvr>
                                        <p:cTn id="3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effectLst>
                  <a:outerShdw blurRad="38100" dist="38100" dir="2700000" algn="tl">
                    <a:srgbClr val="000000">
                      <a:alpha val="43137"/>
                    </a:srgbClr>
                  </a:outerShdw>
                </a:effectLst>
                <a:latin typeface="Franklin Gothic Book" pitchFamily="34" charset="0"/>
              </a:rPr>
              <a:t>REFERENCES</a:t>
            </a:r>
          </a:p>
        </p:txBody>
      </p:sp>
      <p:sp>
        <p:nvSpPr>
          <p:cNvPr id="3" name="Text Placeholder 2"/>
          <p:cNvSpPr>
            <a:spLocks noGrp="1"/>
          </p:cNvSpPr>
          <p:nvPr>
            <p:ph type="body" idx="1"/>
          </p:nvPr>
        </p:nvSpPr>
        <p:spPr/>
        <p:txBody>
          <a:bodyPr>
            <a:normAutofit fontScale="70000" lnSpcReduction="20000"/>
          </a:bodyPr>
          <a:lstStyle/>
          <a:p>
            <a:pPr marL="685800" indent="-685800">
              <a:buFont typeface="Arial" panose="020B0604020202020204" pitchFamily="34" charset="0"/>
              <a:buChar char="•"/>
            </a:pPr>
            <a:endParaRPr lang="en-US" dirty="0"/>
          </a:p>
          <a:p>
            <a:pPr marL="685800" indent="-685800">
              <a:buFont typeface="Arial" panose="020B0604020202020204" pitchFamily="34" charset="0"/>
              <a:buChar char="•"/>
            </a:pPr>
            <a:r>
              <a:rPr lang="en-US" dirty="0"/>
              <a:t>Marrow, M., </a:t>
            </a:r>
            <a:r>
              <a:rPr lang="en-US" dirty="0" err="1"/>
              <a:t>Benamati</a:t>
            </a:r>
            <a:r>
              <a:rPr lang="en-US" dirty="0"/>
              <a:t>, J., Decker, K., Griffin, D., &amp; Lott, D. (2012, September). </a:t>
            </a:r>
            <a:r>
              <a:rPr lang="en-US" i="1" dirty="0"/>
              <a:t>Think Trauma: A Training for Staff in Juvenile Justice Residential Settings</a:t>
            </a:r>
            <a:r>
              <a:rPr lang="en-US" dirty="0"/>
              <a:t>. Retrieved April 10, 2018, from </a:t>
            </a:r>
            <a:r>
              <a:rPr lang="en-US" u="sng" dirty="0">
                <a:hlinkClick r:id="rId3"/>
              </a:rPr>
              <a:t>https://www.nctsn.org/resources/think-trauma-training-staff-juvenile-justice-residential-settings</a:t>
            </a:r>
            <a:endParaRPr lang="en-US" dirty="0"/>
          </a:p>
          <a:p>
            <a:pPr marL="685800" indent="-685800">
              <a:buFont typeface="Arial" panose="020B0604020202020204" pitchFamily="34" charset="0"/>
              <a:buChar char="•"/>
            </a:pPr>
            <a:r>
              <a:rPr lang="en-US" dirty="0"/>
              <a:t>Mayo Clinic. (2018, 21 November). </a:t>
            </a:r>
            <a:r>
              <a:rPr lang="en-US" i="1" dirty="0"/>
              <a:t>Job burnout: How to spot it and take action.</a:t>
            </a:r>
            <a:r>
              <a:rPr lang="en-US" dirty="0"/>
              <a:t> Retrieved August 6, 2019 from </a:t>
            </a:r>
            <a:r>
              <a:rPr lang="en-US" dirty="0">
                <a:hlinkClick r:id="rId4"/>
              </a:rPr>
              <a:t>https://www.mayoclinic.org/healthy-lifestyle/adult-health/in-depth/burnout/art-20046642</a:t>
            </a:r>
            <a:endParaRPr lang="en-US" dirty="0"/>
          </a:p>
          <a:p>
            <a:pPr marL="685800" indent="-685800">
              <a:buFont typeface="Arial" panose="020B0604020202020204" pitchFamily="34" charset="0"/>
              <a:buChar char="•"/>
            </a:pPr>
            <a:r>
              <a:rPr lang="en-US" dirty="0"/>
              <a:t>World Health Organization. (2019, 28 May). </a:t>
            </a:r>
            <a:r>
              <a:rPr lang="en-US" i="1" dirty="0"/>
              <a:t>Burn-out an "occupational phenomenon": International Classification of Diseases. </a:t>
            </a:r>
            <a:r>
              <a:rPr lang="en-US" dirty="0"/>
              <a:t>Retrieved August 6, 2019 from </a:t>
            </a:r>
            <a:r>
              <a:rPr lang="en-US" dirty="0">
                <a:hlinkClick r:id="rId5"/>
              </a:rPr>
              <a:t>https://www.who.int/mental_health/evidence/burn-out/en/</a:t>
            </a:r>
            <a:endParaRPr lang="en-US" dirty="0"/>
          </a:p>
          <a:p>
            <a:endParaRPr lang="en-US" dirty="0"/>
          </a:p>
        </p:txBody>
      </p:sp>
    </p:spTree>
    <p:extLst>
      <p:ext uri="{BB962C8B-B14F-4D97-AF65-F5344CB8AC3E}">
        <p14:creationId xmlns:p14="http://schemas.microsoft.com/office/powerpoint/2010/main" val="37005438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20878-EE34-024A-B4A7-C8FDD209D6A5}"/>
              </a:ext>
            </a:extLst>
          </p:cNvPr>
          <p:cNvSpPr>
            <a:spLocks noGrp="1"/>
          </p:cNvSpPr>
          <p:nvPr>
            <p:ph type="title"/>
          </p:nvPr>
        </p:nvSpPr>
        <p:spPr>
          <a:effectLst>
            <a:outerShdw blurRad="50800" dist="38100" dir="2700000" algn="tl" rotWithShape="0">
              <a:prstClr val="black">
                <a:alpha val="40000"/>
              </a:prstClr>
            </a:outerShdw>
          </a:effectLst>
        </p:spPr>
        <p:txBody>
          <a:bodyPr/>
          <a:lstStyle/>
          <a:p>
            <a:r>
              <a:rPr lang="en-US" sz="4400" dirty="0">
                <a:latin typeface="Franklin Gothic Book" panose="020B0503020102020204" pitchFamily="34" charset="0"/>
              </a:rPr>
              <a:t>OBJECTIVES</a:t>
            </a:r>
          </a:p>
        </p:txBody>
      </p:sp>
      <p:sp>
        <p:nvSpPr>
          <p:cNvPr id="3" name="Text Placeholder 2">
            <a:extLst>
              <a:ext uri="{FF2B5EF4-FFF2-40B4-BE49-F238E27FC236}">
                <a16:creationId xmlns:a16="http://schemas.microsoft.com/office/drawing/2014/main" id="{D324DD8F-81F2-5340-B46A-7714B2237C9B}"/>
              </a:ext>
            </a:extLst>
          </p:cNvPr>
          <p:cNvSpPr>
            <a:spLocks noGrp="1"/>
          </p:cNvSpPr>
          <p:nvPr>
            <p:ph type="body" idx="1"/>
          </p:nvPr>
        </p:nvSpPr>
        <p:spPr>
          <a:xfrm>
            <a:off x="3556000" y="1676400"/>
            <a:ext cx="11836400" cy="6244543"/>
          </a:xfrm>
        </p:spPr>
        <p:txBody>
          <a:bodyPr>
            <a:normAutofit fontScale="92500"/>
          </a:bodyPr>
          <a:lstStyle/>
          <a:p>
            <a:pPr marL="685800" indent="-685800">
              <a:buFont typeface="Arial" panose="020B0604020202020204" pitchFamily="34" charset="0"/>
              <a:buChar char="•"/>
            </a:pPr>
            <a:r>
              <a:rPr lang="en-US" b="0" dirty="0"/>
              <a:t>Participants will demonstrate an understanding of workplace burnout, its causes, and at least 3 signs/symptoms of it.</a:t>
            </a:r>
          </a:p>
          <a:p>
            <a:pPr marL="685800" indent="-685800">
              <a:buFont typeface="Arial" panose="020B0604020202020204" pitchFamily="34" charset="0"/>
              <a:buChar char="•"/>
            </a:pPr>
            <a:r>
              <a:rPr lang="en-US" b="0" dirty="0"/>
              <a:t>Participants will be able to identify the multiple dimensions of well-being &amp; self-care</a:t>
            </a:r>
          </a:p>
          <a:p>
            <a:pPr marL="685800" indent="-685800">
              <a:buFont typeface="Arial" panose="020B0604020202020204" pitchFamily="34" charset="0"/>
              <a:buChar char="•"/>
            </a:pPr>
            <a:r>
              <a:rPr lang="en-US" b="0" dirty="0"/>
              <a:t>Participants will gain insight in to their own self-care practices and demonstrate understanding of how to create and implement a self-care plan</a:t>
            </a:r>
          </a:p>
          <a:p>
            <a:endParaRPr lang="en-US" dirty="0"/>
          </a:p>
        </p:txBody>
      </p:sp>
    </p:spTree>
    <p:extLst>
      <p:ext uri="{BB962C8B-B14F-4D97-AF65-F5344CB8AC3E}">
        <p14:creationId xmlns:p14="http://schemas.microsoft.com/office/powerpoint/2010/main" val="25123900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4DEB7-F442-C14C-A341-4C227584A9CC}"/>
              </a:ext>
            </a:extLst>
          </p:cNvPr>
          <p:cNvSpPr>
            <a:spLocks noGrp="1"/>
          </p:cNvSpPr>
          <p:nvPr>
            <p:ph type="title"/>
          </p:nvPr>
        </p:nvSpPr>
        <p:spPr>
          <a:effectLst>
            <a:outerShdw blurRad="50800" dist="38100" dir="2700000" algn="tl" rotWithShape="0">
              <a:prstClr val="black">
                <a:alpha val="40000"/>
              </a:prstClr>
            </a:outerShdw>
          </a:effectLst>
        </p:spPr>
        <p:txBody>
          <a:bodyPr/>
          <a:lstStyle/>
          <a:p>
            <a:r>
              <a:rPr lang="en-US" sz="4400" dirty="0">
                <a:latin typeface="Franklin Gothic Book" panose="020B0503020102020204" pitchFamily="34" charset="0"/>
              </a:rPr>
              <a:t>WORLD HEALTH ORGANIZATION</a:t>
            </a:r>
            <a:r>
              <a:rPr lang="en-US" dirty="0"/>
              <a:t/>
            </a:r>
            <a:br>
              <a:rPr lang="en-US" dirty="0"/>
            </a:br>
            <a:endParaRPr lang="en-US" dirty="0"/>
          </a:p>
        </p:txBody>
      </p:sp>
      <p:sp>
        <p:nvSpPr>
          <p:cNvPr id="3" name="Text Placeholder 2">
            <a:extLst>
              <a:ext uri="{FF2B5EF4-FFF2-40B4-BE49-F238E27FC236}">
                <a16:creationId xmlns:a16="http://schemas.microsoft.com/office/drawing/2014/main" id="{4CC4AD3D-19A0-BB41-9378-B21CEF155010}"/>
              </a:ext>
            </a:extLst>
          </p:cNvPr>
          <p:cNvSpPr>
            <a:spLocks noGrp="1"/>
          </p:cNvSpPr>
          <p:nvPr>
            <p:ph type="body" idx="1"/>
          </p:nvPr>
        </p:nvSpPr>
        <p:spPr>
          <a:xfrm>
            <a:off x="3556000" y="1676400"/>
            <a:ext cx="11836400" cy="6244542"/>
          </a:xfrm>
        </p:spPr>
        <p:txBody>
          <a:bodyPr/>
          <a:lstStyle/>
          <a:p>
            <a:pPr fontAlgn="base"/>
            <a:r>
              <a:rPr lang="en-US" sz="4000" b="0" dirty="0"/>
              <a:t>Burn-out is included in the 11th Revision of the International Classification of Diseases (ICD-11) as an occupational phenomenon. It is </a:t>
            </a:r>
            <a:r>
              <a:rPr lang="en-US" sz="4000" dirty="0"/>
              <a:t>not </a:t>
            </a:r>
            <a:r>
              <a:rPr lang="en-US" sz="4000" b="0" dirty="0"/>
              <a:t>classified as a medical condition.</a:t>
            </a:r>
          </a:p>
          <a:p>
            <a:pPr fontAlgn="base"/>
            <a:endParaRPr lang="en-US" sz="4000" b="0" dirty="0"/>
          </a:p>
          <a:p>
            <a:pPr fontAlgn="base"/>
            <a:r>
              <a:rPr lang="en-US" sz="4000" b="0" dirty="0"/>
              <a:t>It is described in the chapter: ‘Factors influencing health status or contact with health services’ – which includes reasons for which people contact health services but that are not classed as illnesses or health conditions</a:t>
            </a:r>
          </a:p>
          <a:p>
            <a:pPr fontAlgn="base"/>
            <a:endParaRPr lang="en-US" dirty="0"/>
          </a:p>
        </p:txBody>
      </p:sp>
    </p:spTree>
    <p:extLst>
      <p:ext uri="{BB962C8B-B14F-4D97-AF65-F5344CB8AC3E}">
        <p14:creationId xmlns:p14="http://schemas.microsoft.com/office/powerpoint/2010/main" val="27103836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20878-EE34-024A-B4A7-C8FDD209D6A5}"/>
              </a:ext>
            </a:extLst>
          </p:cNvPr>
          <p:cNvSpPr>
            <a:spLocks noGrp="1"/>
          </p:cNvSpPr>
          <p:nvPr>
            <p:ph type="title"/>
          </p:nvPr>
        </p:nvSpPr>
        <p:spPr>
          <a:effectLst>
            <a:outerShdw blurRad="50800" dist="38100" dir="2700000" algn="tl" rotWithShape="0">
              <a:prstClr val="black">
                <a:alpha val="40000"/>
              </a:prstClr>
            </a:outerShdw>
          </a:effectLst>
        </p:spPr>
        <p:txBody>
          <a:bodyPr/>
          <a:lstStyle/>
          <a:p>
            <a:r>
              <a:rPr lang="en-US" sz="4400" dirty="0">
                <a:latin typeface="Franklin Gothic Book" panose="020B0503020102020204" pitchFamily="34" charset="0"/>
              </a:rPr>
              <a:t>WORLD HEALTH ORGANIZATION cont’d</a:t>
            </a:r>
            <a:r>
              <a:rPr lang="en-US" dirty="0"/>
              <a:t>.</a:t>
            </a:r>
          </a:p>
        </p:txBody>
      </p:sp>
      <p:sp>
        <p:nvSpPr>
          <p:cNvPr id="3" name="Text Placeholder 2">
            <a:extLst>
              <a:ext uri="{FF2B5EF4-FFF2-40B4-BE49-F238E27FC236}">
                <a16:creationId xmlns:a16="http://schemas.microsoft.com/office/drawing/2014/main" id="{D324DD8F-81F2-5340-B46A-7714B2237C9B}"/>
              </a:ext>
            </a:extLst>
          </p:cNvPr>
          <p:cNvSpPr>
            <a:spLocks noGrp="1"/>
          </p:cNvSpPr>
          <p:nvPr>
            <p:ph type="body" idx="1"/>
          </p:nvPr>
        </p:nvSpPr>
        <p:spPr/>
        <p:txBody>
          <a:bodyPr>
            <a:normAutofit fontScale="77500" lnSpcReduction="20000"/>
          </a:bodyPr>
          <a:lstStyle/>
          <a:p>
            <a:pPr fontAlgn="base"/>
            <a:r>
              <a:rPr lang="en-US" b="0" dirty="0"/>
              <a:t>“Burn-out is a syndrome conceptualized as resulting from chronic workplace stress that has not been successfully managed. It is characterized by three dimensions:</a:t>
            </a:r>
          </a:p>
          <a:p>
            <a:pPr marL="685800" indent="-685800" fontAlgn="base">
              <a:buFont typeface="Arial" panose="020B0604020202020204" pitchFamily="34" charset="0"/>
              <a:buChar char="•"/>
            </a:pPr>
            <a:r>
              <a:rPr lang="en-US" b="0" dirty="0"/>
              <a:t>feelings of energy depletion or exhaustion</a:t>
            </a:r>
          </a:p>
          <a:p>
            <a:pPr marL="685800" indent="-685800" fontAlgn="base">
              <a:buFont typeface="Arial" panose="020B0604020202020204" pitchFamily="34" charset="0"/>
              <a:buChar char="•"/>
            </a:pPr>
            <a:r>
              <a:rPr lang="en-US" b="0" dirty="0"/>
              <a:t>increased mental distance from one’s job, or feelings of negativism or cynicism related to one's job</a:t>
            </a:r>
          </a:p>
          <a:p>
            <a:pPr marL="685800" indent="-685800" fontAlgn="base">
              <a:buFont typeface="Arial" panose="020B0604020202020204" pitchFamily="34" charset="0"/>
              <a:buChar char="•"/>
            </a:pPr>
            <a:r>
              <a:rPr lang="en-US" b="0" dirty="0"/>
              <a:t>reduced professional efficacy.</a:t>
            </a:r>
          </a:p>
          <a:p>
            <a:pPr fontAlgn="base"/>
            <a:endParaRPr lang="en-US" b="0" dirty="0"/>
          </a:p>
          <a:p>
            <a:pPr fontAlgn="base"/>
            <a:r>
              <a:rPr lang="en-US" b="0" dirty="0"/>
              <a:t>Burn-out refers specifically to phenomena in the occupational context and should not be applied to describe experiences in other areas of life.”</a:t>
            </a:r>
          </a:p>
          <a:p>
            <a:endParaRPr lang="en-US" dirty="0"/>
          </a:p>
        </p:txBody>
      </p:sp>
    </p:spTree>
    <p:extLst>
      <p:ext uri="{BB962C8B-B14F-4D97-AF65-F5344CB8AC3E}">
        <p14:creationId xmlns:p14="http://schemas.microsoft.com/office/powerpoint/2010/main" val="23633589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4DEB7-F442-C14C-A341-4C227584A9CC}"/>
              </a:ext>
            </a:extLst>
          </p:cNvPr>
          <p:cNvSpPr>
            <a:spLocks noGrp="1"/>
          </p:cNvSpPr>
          <p:nvPr>
            <p:ph type="title"/>
          </p:nvPr>
        </p:nvSpPr>
        <p:spPr>
          <a:effectLst>
            <a:outerShdw blurRad="50800" dist="38100" dir="2700000" algn="tl" rotWithShape="0">
              <a:prstClr val="black">
                <a:alpha val="40000"/>
              </a:prstClr>
            </a:outerShdw>
          </a:effectLst>
        </p:spPr>
        <p:txBody>
          <a:bodyPr/>
          <a:lstStyle/>
          <a:p>
            <a:r>
              <a:rPr lang="en-US" sz="4400" dirty="0">
                <a:latin typeface="Franklin Gothic Book" panose="020B0503020102020204" pitchFamily="34" charset="0"/>
              </a:rPr>
              <a:t>COMMON CAUSES</a:t>
            </a:r>
            <a:r>
              <a:rPr lang="en-US" dirty="0"/>
              <a:t/>
            </a:r>
            <a:br>
              <a:rPr lang="en-US" dirty="0"/>
            </a:br>
            <a:endParaRPr lang="en-US" dirty="0"/>
          </a:p>
        </p:txBody>
      </p:sp>
      <p:sp>
        <p:nvSpPr>
          <p:cNvPr id="3" name="Text Placeholder 2">
            <a:extLst>
              <a:ext uri="{FF2B5EF4-FFF2-40B4-BE49-F238E27FC236}">
                <a16:creationId xmlns:a16="http://schemas.microsoft.com/office/drawing/2014/main" id="{4CC4AD3D-19A0-BB41-9378-B21CEF155010}"/>
              </a:ext>
            </a:extLst>
          </p:cNvPr>
          <p:cNvSpPr>
            <a:spLocks noGrp="1"/>
          </p:cNvSpPr>
          <p:nvPr>
            <p:ph type="body" idx="1"/>
          </p:nvPr>
        </p:nvSpPr>
        <p:spPr>
          <a:xfrm>
            <a:off x="3251200" y="1676400"/>
            <a:ext cx="11836400" cy="6244542"/>
          </a:xfrm>
        </p:spPr>
        <p:txBody>
          <a:bodyPr>
            <a:normAutofit/>
          </a:bodyPr>
          <a:lstStyle/>
          <a:p>
            <a:pPr marL="742950" indent="-742950">
              <a:buFont typeface="+mj-lt"/>
              <a:buAutoNum type="arabicPeriod"/>
            </a:pPr>
            <a:r>
              <a:rPr lang="en-US" sz="4000" dirty="0"/>
              <a:t>Lack of </a:t>
            </a:r>
            <a:r>
              <a:rPr lang="en-US" sz="4000" dirty="0" smtClean="0"/>
              <a:t>control</a:t>
            </a:r>
            <a:r>
              <a:rPr lang="en-US" sz="4000" dirty="0"/>
              <a:t> </a:t>
            </a:r>
          </a:p>
          <a:p>
            <a:pPr marL="742950" indent="-742950">
              <a:buFont typeface="+mj-lt"/>
              <a:buAutoNum type="arabicPeriod"/>
            </a:pPr>
            <a:r>
              <a:rPr lang="en-US" sz="4000" dirty="0"/>
              <a:t>Unclear job </a:t>
            </a:r>
            <a:r>
              <a:rPr lang="en-US" sz="4000" dirty="0" smtClean="0"/>
              <a:t>expectations</a:t>
            </a:r>
            <a:endParaRPr lang="en-US" sz="4000" dirty="0"/>
          </a:p>
          <a:p>
            <a:pPr marL="742950" indent="-742950">
              <a:buFont typeface="+mj-lt"/>
              <a:buAutoNum type="arabicPeriod"/>
            </a:pPr>
            <a:r>
              <a:rPr lang="en-US" sz="4000" dirty="0"/>
              <a:t>Dysfunctional workplace </a:t>
            </a:r>
            <a:r>
              <a:rPr lang="en-US" sz="4000" dirty="0" smtClean="0"/>
              <a:t>dynamics</a:t>
            </a:r>
            <a:endParaRPr lang="en-US" sz="4000" dirty="0"/>
          </a:p>
          <a:p>
            <a:pPr marL="742950" indent="-742950">
              <a:buFont typeface="+mj-lt"/>
              <a:buAutoNum type="arabicPeriod"/>
            </a:pPr>
            <a:r>
              <a:rPr lang="en-US" sz="4000" dirty="0"/>
              <a:t>Extremes of </a:t>
            </a:r>
            <a:r>
              <a:rPr lang="en-US" sz="4000" dirty="0" smtClean="0"/>
              <a:t>activity</a:t>
            </a:r>
            <a:endParaRPr lang="en-US" sz="4000" dirty="0"/>
          </a:p>
          <a:p>
            <a:pPr marL="742950" indent="-742950">
              <a:buFont typeface="+mj-lt"/>
              <a:buAutoNum type="arabicPeriod"/>
            </a:pPr>
            <a:r>
              <a:rPr lang="en-US" sz="4000" dirty="0"/>
              <a:t>Lack of social </a:t>
            </a:r>
            <a:r>
              <a:rPr lang="en-US" sz="4000" dirty="0" smtClean="0"/>
              <a:t>support</a:t>
            </a:r>
            <a:endParaRPr lang="en-US" sz="4000" dirty="0"/>
          </a:p>
          <a:p>
            <a:pPr marL="742950" indent="-742950">
              <a:buFont typeface="+mj-lt"/>
              <a:buAutoNum type="arabicPeriod"/>
            </a:pPr>
            <a:r>
              <a:rPr lang="en-US" sz="4000" dirty="0"/>
              <a:t>Work-life </a:t>
            </a:r>
            <a:r>
              <a:rPr lang="en-US" sz="4000" dirty="0" smtClean="0"/>
              <a:t>imbalance</a:t>
            </a:r>
            <a:endParaRPr lang="en-US" dirty="0"/>
          </a:p>
        </p:txBody>
      </p:sp>
    </p:spTree>
    <p:extLst>
      <p:ext uri="{BB962C8B-B14F-4D97-AF65-F5344CB8AC3E}">
        <p14:creationId xmlns:p14="http://schemas.microsoft.com/office/powerpoint/2010/main" val="108920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bwMode="auto">
          <a:xfrm rot="410722">
            <a:off x="6562273" y="2888359"/>
            <a:ext cx="3352800" cy="2336800"/>
          </a:xfrm>
          <a:prstGeom prst="ellipse">
            <a:avLst/>
          </a:prstGeom>
          <a:solidFill>
            <a:srgbClr val="C00000"/>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solidFill>
                <a:srgbClr val="000099"/>
              </a:solidFill>
              <a:latin typeface="Arial" pitchFamily="34" charset="0"/>
            </a:endParaRPr>
          </a:p>
        </p:txBody>
      </p:sp>
      <p:sp>
        <p:nvSpPr>
          <p:cNvPr id="4" name="Title 4"/>
          <p:cNvSpPr txBox="1">
            <a:spLocks/>
          </p:cNvSpPr>
          <p:nvPr/>
        </p:nvSpPr>
        <p:spPr bwMode="auto">
          <a:xfrm>
            <a:off x="2174151" y="412045"/>
            <a:ext cx="12192000" cy="800219"/>
          </a:xfrm>
          <a:prstGeom prst="rect">
            <a:avLst/>
          </a:prstGeom>
          <a:noFill/>
          <a:ln w="9525">
            <a:noFill/>
            <a:miter lim="800000"/>
            <a:headEnd/>
            <a:tailEnd/>
          </a:ln>
        </p:spPr>
        <p:txBody>
          <a:bodyPr vert="horz" wrap="square" lIns="121920" tIns="60960" rIns="121920" bIns="60960" numCol="1" anchor="ctr" anchorCtr="0" compatLnSpc="1">
            <a:prstTxWarp prst="textNoShape">
              <a:avLst/>
            </a:prstTxWarp>
            <a:spAutoFit/>
          </a:bodyPr>
          <a:lstStyle/>
          <a:p>
            <a:pPr algn="r" eaLnBrk="0" fontAlgn="base" hangingPunct="0">
              <a:spcBef>
                <a:spcPct val="0"/>
              </a:spcBef>
              <a:spcAft>
                <a:spcPct val="0"/>
              </a:spcAft>
              <a:defRPr/>
            </a:pPr>
            <a:r>
              <a:rPr lang="en-US" sz="4400" b="1" kern="0" dirty="0">
                <a:ln w="1905"/>
                <a:effectLst>
                  <a:outerShdw blurRad="38100" dist="38100" dir="2700000" algn="tl">
                    <a:srgbClr val="000000">
                      <a:alpha val="43137"/>
                    </a:srgbClr>
                  </a:outerShdw>
                </a:effectLst>
                <a:latin typeface="Franklin Gothic Book" pitchFamily="34" charset="0"/>
              </a:rPr>
              <a:t>WARNING SIGNS</a:t>
            </a:r>
          </a:p>
        </p:txBody>
      </p:sp>
      <p:pic>
        <p:nvPicPr>
          <p:cNvPr id="3092" name="Picture 20" descr="C:\Users\Mmarrow\Dropbox\Public\3d people\turtle_in_shell_400_cl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9201" y="4470400"/>
            <a:ext cx="1941401" cy="1524000"/>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p:cNvSpPr/>
          <p:nvPr/>
        </p:nvSpPr>
        <p:spPr bwMode="auto">
          <a:xfrm rot="20857913">
            <a:off x="2649756" y="1449556"/>
            <a:ext cx="3352800" cy="2336800"/>
          </a:xfrm>
          <a:prstGeom prst="ellipse">
            <a:avLst/>
          </a:prstGeom>
          <a:solidFill>
            <a:srgbClr val="C00000"/>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solidFill>
                <a:srgbClr val="000099"/>
              </a:solidFill>
              <a:latin typeface="Arial" pitchFamily="34" charset="0"/>
            </a:endParaRPr>
          </a:p>
        </p:txBody>
      </p:sp>
      <p:sp>
        <p:nvSpPr>
          <p:cNvPr id="12" name="TextBox 11"/>
          <p:cNvSpPr txBox="1"/>
          <p:nvPr/>
        </p:nvSpPr>
        <p:spPr>
          <a:xfrm rot="20780157">
            <a:off x="2843229" y="2034868"/>
            <a:ext cx="2844800" cy="1077218"/>
          </a:xfrm>
          <a:prstGeom prst="rect">
            <a:avLst/>
          </a:prstGeom>
          <a:noFill/>
        </p:spPr>
        <p:txBody>
          <a:bodyPr wrap="square" rtlCol="0">
            <a:spAutoFit/>
          </a:bodyPr>
          <a:lstStyle/>
          <a:p>
            <a:pPr algn="ctr"/>
            <a:r>
              <a:rPr lang="en-US" sz="3200" dirty="0">
                <a:effectLst>
                  <a:outerShdw blurRad="38100" dist="38100" dir="2700000" algn="tl">
                    <a:srgbClr val="000000">
                      <a:alpha val="43137"/>
                    </a:srgbClr>
                  </a:outerShdw>
                </a:effectLst>
                <a:latin typeface="Franklin Gothic Book" pitchFamily="34" charset="0"/>
              </a:rPr>
              <a:t>Chronic Exhaustion</a:t>
            </a:r>
          </a:p>
        </p:txBody>
      </p:sp>
      <p:pic>
        <p:nvPicPr>
          <p:cNvPr id="3088" name="Picture 16" descr="C:\Users\Mmarrow\Dropbox\Public\3d people\stick_figure_walk_low_battery_150_clr.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3200" y="1828800"/>
            <a:ext cx="914400" cy="1853515"/>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p:cNvSpPr/>
          <p:nvPr/>
        </p:nvSpPr>
        <p:spPr bwMode="auto">
          <a:xfrm rot="537430">
            <a:off x="9813471" y="1364360"/>
            <a:ext cx="3352800" cy="2336800"/>
          </a:xfrm>
          <a:prstGeom prst="ellipse">
            <a:avLst/>
          </a:prstGeom>
          <a:solidFill>
            <a:schemeClr val="bg1">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solidFill>
                <a:srgbClr val="000099"/>
              </a:solidFill>
              <a:latin typeface="Arial" pitchFamily="34" charset="0"/>
            </a:endParaRPr>
          </a:p>
        </p:txBody>
      </p:sp>
      <p:sp>
        <p:nvSpPr>
          <p:cNvPr id="14" name="TextBox 13"/>
          <p:cNvSpPr txBox="1"/>
          <p:nvPr/>
        </p:nvSpPr>
        <p:spPr>
          <a:xfrm rot="380794">
            <a:off x="10088296" y="2222125"/>
            <a:ext cx="2844800" cy="584775"/>
          </a:xfrm>
          <a:prstGeom prst="rect">
            <a:avLst/>
          </a:prstGeom>
          <a:noFill/>
        </p:spPr>
        <p:txBody>
          <a:bodyPr wrap="square" rtlCol="0">
            <a:spAutoFit/>
          </a:bodyPr>
          <a:lstStyle/>
          <a:p>
            <a:pPr algn="ctr"/>
            <a:r>
              <a:rPr lang="en-US" sz="3200" dirty="0" smtClean="0">
                <a:effectLst>
                  <a:outerShdw blurRad="38100" dist="38100" dir="2700000" algn="tl">
                    <a:srgbClr val="000000">
                      <a:alpha val="43137"/>
                    </a:srgbClr>
                  </a:outerShdw>
                </a:effectLst>
                <a:latin typeface="Franklin Gothic Book" pitchFamily="34" charset="0"/>
              </a:rPr>
              <a:t>Detachment</a:t>
            </a:r>
            <a:endParaRPr lang="en-US" sz="3200" dirty="0">
              <a:effectLst>
                <a:outerShdw blurRad="38100" dist="38100" dir="2700000" algn="tl">
                  <a:srgbClr val="000000">
                    <a:alpha val="43137"/>
                  </a:srgbClr>
                </a:outerShdw>
              </a:effectLst>
              <a:latin typeface="Franklin Gothic Book" pitchFamily="34" charset="0"/>
            </a:endParaRPr>
          </a:p>
        </p:txBody>
      </p:sp>
      <p:pic>
        <p:nvPicPr>
          <p:cNvPr id="15" name="Picture 14" descr="dissconnected.png"/>
          <p:cNvPicPr>
            <a:picLocks noChangeAspect="1"/>
          </p:cNvPicPr>
          <p:nvPr/>
        </p:nvPicPr>
        <p:blipFill>
          <a:blip r:embed="rId5" cstate="print"/>
          <a:stretch>
            <a:fillRect/>
          </a:stretch>
        </p:blipFill>
        <p:spPr>
          <a:xfrm rot="21396245">
            <a:off x="11379200" y="2743200"/>
            <a:ext cx="1371600" cy="1828800"/>
          </a:xfrm>
          <a:prstGeom prst="rect">
            <a:avLst/>
          </a:prstGeom>
        </p:spPr>
      </p:pic>
      <p:sp>
        <p:nvSpPr>
          <p:cNvPr id="17" name="TextBox 16"/>
          <p:cNvSpPr txBox="1"/>
          <p:nvPr/>
        </p:nvSpPr>
        <p:spPr>
          <a:xfrm rot="411090">
            <a:off x="7068147" y="3749839"/>
            <a:ext cx="2336800" cy="584775"/>
          </a:xfrm>
          <a:prstGeom prst="rect">
            <a:avLst/>
          </a:prstGeom>
          <a:noFill/>
        </p:spPr>
        <p:txBody>
          <a:bodyPr wrap="square" rtlCol="0">
            <a:spAutoFit/>
          </a:bodyPr>
          <a:lstStyle/>
          <a:p>
            <a:pPr algn="ctr"/>
            <a:r>
              <a:rPr lang="en-US" sz="3200" dirty="0" smtClean="0">
                <a:effectLst>
                  <a:outerShdw blurRad="38100" dist="38100" dir="2700000" algn="tl">
                    <a:srgbClr val="000000">
                      <a:alpha val="43137"/>
                    </a:srgbClr>
                  </a:outerShdw>
                </a:effectLst>
                <a:latin typeface="Franklin Gothic Book" pitchFamily="34" charset="0"/>
              </a:rPr>
              <a:t>Isolation</a:t>
            </a:r>
            <a:endParaRPr lang="en-US" sz="3200" dirty="0">
              <a:effectLst>
                <a:outerShdw blurRad="38100" dist="38100" dir="2700000" algn="tl">
                  <a:srgbClr val="000000">
                    <a:alpha val="43137"/>
                  </a:srgbClr>
                </a:outerShdw>
              </a:effectLst>
              <a:latin typeface="Franklin Gothic Book" pitchFamily="34" charset="0"/>
            </a:endParaRPr>
          </a:p>
        </p:txBody>
      </p:sp>
      <p:sp>
        <p:nvSpPr>
          <p:cNvPr id="20" name="Oval 19"/>
          <p:cNvSpPr/>
          <p:nvPr/>
        </p:nvSpPr>
        <p:spPr bwMode="auto">
          <a:xfrm rot="21159427">
            <a:off x="9677712" y="5373081"/>
            <a:ext cx="3352800" cy="2336800"/>
          </a:xfrm>
          <a:prstGeom prst="ellipse">
            <a:avLst/>
          </a:prstGeom>
          <a:solidFill>
            <a:srgbClr val="C00000"/>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solidFill>
                <a:srgbClr val="000099"/>
              </a:solidFill>
              <a:latin typeface="Arial" pitchFamily="34" charset="0"/>
            </a:endParaRPr>
          </a:p>
        </p:txBody>
      </p:sp>
      <p:sp>
        <p:nvSpPr>
          <p:cNvPr id="21" name="TextBox 20"/>
          <p:cNvSpPr txBox="1"/>
          <p:nvPr/>
        </p:nvSpPr>
        <p:spPr>
          <a:xfrm rot="20751551">
            <a:off x="9964396" y="5902478"/>
            <a:ext cx="2336800" cy="1077218"/>
          </a:xfrm>
          <a:prstGeom prst="rect">
            <a:avLst/>
          </a:prstGeom>
          <a:noFill/>
        </p:spPr>
        <p:txBody>
          <a:bodyPr wrap="square" rtlCol="0">
            <a:spAutoFit/>
          </a:bodyPr>
          <a:lstStyle/>
          <a:p>
            <a:pPr algn="ctr"/>
            <a:r>
              <a:rPr lang="en-US" sz="3200" dirty="0">
                <a:effectLst>
                  <a:outerShdw blurRad="38100" dist="38100" dir="2700000" algn="tl">
                    <a:srgbClr val="000000">
                      <a:alpha val="43137"/>
                    </a:srgbClr>
                  </a:outerShdw>
                </a:effectLst>
                <a:latin typeface="Franklin Gothic Book" pitchFamily="34" charset="0"/>
              </a:rPr>
              <a:t>Loss of </a:t>
            </a:r>
            <a:r>
              <a:rPr lang="en-US" sz="3200" dirty="0" smtClean="0">
                <a:effectLst>
                  <a:outerShdw blurRad="38100" dist="38100" dir="2700000" algn="tl">
                    <a:srgbClr val="000000">
                      <a:alpha val="43137"/>
                    </a:srgbClr>
                  </a:outerShdw>
                </a:effectLst>
                <a:latin typeface="Franklin Gothic Book" pitchFamily="34" charset="0"/>
              </a:rPr>
              <a:t>Productivity</a:t>
            </a:r>
            <a:endParaRPr lang="en-US" sz="3200" dirty="0">
              <a:effectLst>
                <a:outerShdw blurRad="38100" dist="38100" dir="2700000" algn="tl">
                  <a:srgbClr val="000000">
                    <a:alpha val="43137"/>
                  </a:srgbClr>
                </a:outerShdw>
              </a:effectLst>
              <a:latin typeface="Franklin Gothic Book" pitchFamily="34" charset="0"/>
            </a:endParaRPr>
          </a:p>
        </p:txBody>
      </p:sp>
      <p:pic>
        <p:nvPicPr>
          <p:cNvPr id="3091" name="Picture 19" descr="C:\Users\Mmarrow\Dropbox\Public\3d people\sad_face_stick_figure_sign_400_cl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226295" y="6098952"/>
            <a:ext cx="939800" cy="1503680"/>
          </a:xfrm>
          <a:prstGeom prst="rect">
            <a:avLst/>
          </a:prstGeom>
          <a:noFill/>
          <a:extLst>
            <a:ext uri="{909E8E84-426E-40DD-AFC4-6F175D3DCCD1}">
              <a14:hiddenFill xmlns:a14="http://schemas.microsoft.com/office/drawing/2010/main">
                <a:solidFill>
                  <a:srgbClr val="FFFFFF"/>
                </a:solidFill>
              </a14:hiddenFill>
            </a:ext>
          </a:extLst>
        </p:spPr>
      </p:pic>
      <p:sp>
        <p:nvSpPr>
          <p:cNvPr id="23" name="Oval 22"/>
          <p:cNvSpPr/>
          <p:nvPr/>
        </p:nvSpPr>
        <p:spPr bwMode="auto">
          <a:xfrm rot="21099717">
            <a:off x="2815457" y="5844753"/>
            <a:ext cx="3352800" cy="2336800"/>
          </a:xfrm>
          <a:prstGeom prst="ellipse">
            <a:avLst/>
          </a:prstGeom>
          <a:solidFill>
            <a:schemeClr val="bg1">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solidFill>
                <a:srgbClr val="000099"/>
              </a:solidFill>
              <a:latin typeface="Arial" pitchFamily="34" charset="0"/>
            </a:endParaRPr>
          </a:p>
        </p:txBody>
      </p:sp>
      <p:sp>
        <p:nvSpPr>
          <p:cNvPr id="24" name="TextBox 23"/>
          <p:cNvSpPr txBox="1"/>
          <p:nvPr/>
        </p:nvSpPr>
        <p:spPr>
          <a:xfrm rot="902100">
            <a:off x="2840793" y="7121058"/>
            <a:ext cx="2844800" cy="584775"/>
          </a:xfrm>
          <a:prstGeom prst="rect">
            <a:avLst/>
          </a:prstGeom>
          <a:noFill/>
        </p:spPr>
        <p:txBody>
          <a:bodyPr wrap="square" rtlCol="0">
            <a:spAutoFit/>
          </a:bodyPr>
          <a:lstStyle/>
          <a:p>
            <a:pPr algn="ctr"/>
            <a:r>
              <a:rPr lang="en-US" sz="3200" dirty="0">
                <a:effectLst>
                  <a:outerShdw blurRad="38100" dist="38100" dir="2700000" algn="tl">
                    <a:srgbClr val="000000">
                      <a:alpha val="43137"/>
                    </a:srgbClr>
                  </a:outerShdw>
                </a:effectLst>
                <a:latin typeface="Franklin Gothic Book" pitchFamily="34" charset="0"/>
              </a:rPr>
              <a:t>Avoidance</a:t>
            </a:r>
          </a:p>
        </p:txBody>
      </p:sp>
      <p:sp>
        <p:nvSpPr>
          <p:cNvPr id="26" name="Oval 25"/>
          <p:cNvSpPr/>
          <p:nvPr/>
        </p:nvSpPr>
        <p:spPr bwMode="auto">
          <a:xfrm rot="20984975">
            <a:off x="12297004" y="3254436"/>
            <a:ext cx="3352800" cy="2336800"/>
          </a:xfrm>
          <a:prstGeom prst="ellipse">
            <a:avLst/>
          </a:prstGeom>
          <a:solidFill>
            <a:srgbClr val="C00000"/>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solidFill>
                <a:srgbClr val="000099"/>
              </a:solidFill>
              <a:latin typeface="Arial" pitchFamily="34" charset="0"/>
            </a:endParaRPr>
          </a:p>
        </p:txBody>
      </p:sp>
      <p:sp>
        <p:nvSpPr>
          <p:cNvPr id="27" name="TextBox 26"/>
          <p:cNvSpPr txBox="1"/>
          <p:nvPr/>
        </p:nvSpPr>
        <p:spPr>
          <a:xfrm rot="20854332">
            <a:off x="12473817" y="3733675"/>
            <a:ext cx="2844800" cy="1077218"/>
          </a:xfrm>
          <a:prstGeom prst="rect">
            <a:avLst/>
          </a:prstGeom>
          <a:noFill/>
        </p:spPr>
        <p:txBody>
          <a:bodyPr wrap="square" rtlCol="0">
            <a:spAutoFit/>
          </a:bodyPr>
          <a:lstStyle/>
          <a:p>
            <a:pPr algn="ctr"/>
            <a:r>
              <a:rPr lang="en-US" sz="3200" dirty="0">
                <a:effectLst>
                  <a:outerShdw blurRad="38100" dist="38100" dir="2700000" algn="tl">
                    <a:srgbClr val="000000">
                      <a:alpha val="43137"/>
                    </a:srgbClr>
                  </a:outerShdw>
                </a:effectLst>
                <a:latin typeface="Franklin Gothic Book" pitchFamily="34" charset="0"/>
              </a:rPr>
              <a:t>Poor Boundaries</a:t>
            </a:r>
          </a:p>
        </p:txBody>
      </p:sp>
      <p:pic>
        <p:nvPicPr>
          <p:cNvPr id="28" name="Picture 27" descr="avoidance.png"/>
          <p:cNvPicPr>
            <a:picLocks noChangeAspect="1"/>
          </p:cNvPicPr>
          <p:nvPr/>
        </p:nvPicPr>
        <p:blipFill>
          <a:blip r:embed="rId7" cstate="print"/>
          <a:stretch>
            <a:fillRect/>
          </a:stretch>
        </p:blipFill>
        <p:spPr>
          <a:xfrm rot="492415">
            <a:off x="4420436" y="5872220"/>
            <a:ext cx="763860" cy="1748465"/>
          </a:xfrm>
          <a:prstGeom prst="rect">
            <a:avLst/>
          </a:prstGeom>
        </p:spPr>
      </p:pic>
      <p:pic>
        <p:nvPicPr>
          <p:cNvPr id="29" name="Picture 21" descr="C:\Users\Mmarrow\Dropbox\Public\3d people\stick_figure_standing_construction_site_400_clr.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139646" y="4016904"/>
            <a:ext cx="2133600" cy="1570778"/>
          </a:xfrm>
          <a:prstGeom prst="rect">
            <a:avLst/>
          </a:prstGeom>
          <a:noFill/>
          <a:extLst>
            <a:ext uri="{909E8E84-426E-40DD-AFC4-6F175D3DCCD1}">
              <a14:hiddenFill xmlns:a14="http://schemas.microsoft.com/office/drawing/2010/main">
                <a:solidFill>
                  <a:srgbClr val="FFFFFF"/>
                </a:solidFill>
              </a14:hiddenFill>
            </a:ext>
          </a:extLst>
        </p:spPr>
      </p:pic>
      <p:sp>
        <p:nvSpPr>
          <p:cNvPr id="30" name="Oval 29"/>
          <p:cNvSpPr/>
          <p:nvPr/>
        </p:nvSpPr>
        <p:spPr bwMode="auto">
          <a:xfrm rot="20984975">
            <a:off x="6088030" y="6433514"/>
            <a:ext cx="3352800" cy="2336800"/>
          </a:xfrm>
          <a:prstGeom prst="ellipse">
            <a:avLst/>
          </a:prstGeom>
          <a:solidFill>
            <a:srgbClr val="D1D3D4"/>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solidFill>
                <a:srgbClr val="000099"/>
              </a:solidFill>
              <a:latin typeface="Arial" pitchFamily="34" charset="0"/>
            </a:endParaRPr>
          </a:p>
        </p:txBody>
      </p:sp>
      <p:sp>
        <p:nvSpPr>
          <p:cNvPr id="31" name="TextBox 30"/>
          <p:cNvSpPr txBox="1"/>
          <p:nvPr/>
        </p:nvSpPr>
        <p:spPr>
          <a:xfrm rot="20854332">
            <a:off x="6969631" y="7063389"/>
            <a:ext cx="3009049" cy="584775"/>
          </a:xfrm>
          <a:prstGeom prst="rect">
            <a:avLst/>
          </a:prstGeom>
          <a:noFill/>
        </p:spPr>
        <p:txBody>
          <a:bodyPr wrap="square" rtlCol="0">
            <a:spAutoFit/>
          </a:bodyPr>
          <a:lstStyle/>
          <a:p>
            <a:pPr algn="ctr"/>
            <a:r>
              <a:rPr lang="en-US" sz="3200" dirty="0" smtClean="0">
                <a:effectLst>
                  <a:outerShdw blurRad="38100" dist="38100" dir="2700000" algn="tl">
                    <a:srgbClr val="000000">
                      <a:alpha val="43137"/>
                    </a:srgbClr>
                  </a:outerShdw>
                </a:effectLst>
                <a:latin typeface="Franklin Gothic Book" pitchFamily="34" charset="0"/>
              </a:rPr>
              <a:t>Anger</a:t>
            </a:r>
            <a:endParaRPr lang="en-US" sz="3200" dirty="0">
              <a:effectLst>
                <a:outerShdw blurRad="38100" dist="38100" dir="2700000" algn="tl">
                  <a:srgbClr val="000000">
                    <a:alpha val="43137"/>
                  </a:srgbClr>
                </a:outerShdw>
              </a:effectLst>
              <a:latin typeface="Franklin Gothic Book" pitchFamily="34" charset="0"/>
            </a:endParaRPr>
          </a:p>
        </p:txBody>
      </p:sp>
      <p:pic>
        <p:nvPicPr>
          <p:cNvPr id="32" name="Picture 22" descr="C:\Users\Mmarrow\Dropbox\Public\3d people\hole_hand_thumbs_down_400_clr.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464812">
            <a:off x="6663796" y="6696308"/>
            <a:ext cx="1191779" cy="1906847"/>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p:cNvSpPr/>
          <p:nvPr/>
        </p:nvSpPr>
        <p:spPr bwMode="auto">
          <a:xfrm rot="164837">
            <a:off x="12539316" y="6541776"/>
            <a:ext cx="3352800" cy="2336800"/>
          </a:xfrm>
          <a:prstGeom prst="ellipse">
            <a:avLst/>
          </a:prstGeom>
          <a:solidFill>
            <a:srgbClr val="C00000"/>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solidFill>
                <a:srgbClr val="000099"/>
              </a:solidFill>
              <a:latin typeface="Arial" pitchFamily="34" charset="0"/>
            </a:endParaRPr>
          </a:p>
        </p:txBody>
      </p:sp>
      <p:sp>
        <p:nvSpPr>
          <p:cNvPr id="34" name="TextBox 33"/>
          <p:cNvSpPr txBox="1"/>
          <p:nvPr/>
        </p:nvSpPr>
        <p:spPr>
          <a:xfrm rot="261793">
            <a:off x="12711192" y="7320184"/>
            <a:ext cx="3009049" cy="1077218"/>
          </a:xfrm>
          <a:prstGeom prst="rect">
            <a:avLst/>
          </a:prstGeom>
          <a:noFill/>
        </p:spPr>
        <p:txBody>
          <a:bodyPr wrap="square" rtlCol="0">
            <a:spAutoFit/>
          </a:bodyPr>
          <a:lstStyle/>
          <a:p>
            <a:pPr algn="ctr"/>
            <a:r>
              <a:rPr lang="en-US" sz="3200" dirty="0">
                <a:effectLst>
                  <a:outerShdw blurRad="38100" dist="38100" dir="2700000" algn="tl">
                    <a:srgbClr val="000000">
                      <a:alpha val="43137"/>
                    </a:srgbClr>
                  </a:outerShdw>
                </a:effectLst>
                <a:latin typeface="Franklin Gothic Book" pitchFamily="34" charset="0"/>
              </a:rPr>
              <a:t>Diminished Self-Care</a:t>
            </a:r>
          </a:p>
        </p:txBody>
      </p:sp>
      <p:pic>
        <p:nvPicPr>
          <p:cNvPr id="35" name="Picture 26" descr="C:\Users\Mmarrow\Dropbox\Public\3d people\over_eating_on_couch_anim_150_clr.gif"/>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1282868">
            <a:off x="14258162" y="7993228"/>
            <a:ext cx="1761175" cy="115063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4" descr="C:\Users\Mmarrow\Dropbox\Public\3d people\weight_loss_celebration_PA_150_clr.gi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1342428">
            <a:off x="13200158" y="6285249"/>
            <a:ext cx="816207" cy="1212188"/>
          </a:xfrm>
          <a:prstGeom prst="rect">
            <a:avLst/>
          </a:prstGeom>
          <a:noFill/>
          <a:extLst>
            <a:ext uri="{909E8E84-426E-40DD-AFC4-6F175D3DCCD1}">
              <a14:hiddenFill xmlns:a14="http://schemas.microsoft.com/office/drawing/2010/main">
                <a:solidFill>
                  <a:srgbClr val="FFFFFF"/>
                </a:solidFill>
              </a14:hiddenFill>
            </a:ext>
          </a:extLst>
        </p:spPr>
      </p:pic>
      <p:sp>
        <p:nvSpPr>
          <p:cNvPr id="38" name="Oval 37"/>
          <p:cNvSpPr/>
          <p:nvPr/>
        </p:nvSpPr>
        <p:spPr bwMode="auto">
          <a:xfrm rot="317316">
            <a:off x="6127911" y="475999"/>
            <a:ext cx="3352800" cy="2336800"/>
          </a:xfrm>
          <a:prstGeom prst="ellipse">
            <a:avLst/>
          </a:prstGeom>
          <a:solidFill>
            <a:srgbClr val="D1D3D4"/>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solidFill>
                <a:srgbClr val="000099"/>
              </a:solidFill>
              <a:latin typeface="Arial" pitchFamily="34" charset="0"/>
            </a:endParaRPr>
          </a:p>
        </p:txBody>
      </p:sp>
      <p:pic>
        <p:nvPicPr>
          <p:cNvPr id="41" name="Picture 40" descr="illness.png"/>
          <p:cNvPicPr>
            <a:picLocks noChangeAspect="1"/>
          </p:cNvPicPr>
          <p:nvPr/>
        </p:nvPicPr>
        <p:blipFill>
          <a:blip r:embed="rId12" cstate="print"/>
          <a:stretch>
            <a:fillRect/>
          </a:stretch>
        </p:blipFill>
        <p:spPr>
          <a:xfrm>
            <a:off x="8142272" y="800132"/>
            <a:ext cx="748031" cy="2032000"/>
          </a:xfrm>
          <a:prstGeom prst="rect">
            <a:avLst/>
          </a:prstGeom>
        </p:spPr>
      </p:pic>
      <p:sp>
        <p:nvSpPr>
          <p:cNvPr id="39" name="TextBox 38"/>
          <p:cNvSpPr txBox="1"/>
          <p:nvPr/>
        </p:nvSpPr>
        <p:spPr>
          <a:xfrm rot="332099">
            <a:off x="6012780" y="1316899"/>
            <a:ext cx="2844800" cy="584775"/>
          </a:xfrm>
          <a:prstGeom prst="rect">
            <a:avLst/>
          </a:prstGeom>
          <a:noFill/>
        </p:spPr>
        <p:txBody>
          <a:bodyPr wrap="square" rtlCol="0">
            <a:spAutoFit/>
          </a:bodyPr>
          <a:lstStyle/>
          <a:p>
            <a:pPr algn="ctr"/>
            <a:r>
              <a:rPr lang="en-US" sz="3200" dirty="0">
                <a:effectLst>
                  <a:outerShdw blurRad="38100" dist="38100" dir="2700000" algn="tl">
                    <a:srgbClr val="000000">
                      <a:alpha val="43137"/>
                    </a:srgbClr>
                  </a:outerShdw>
                </a:effectLst>
                <a:latin typeface="Franklin Gothic Book" pitchFamily="34" charset="0"/>
              </a:rPr>
              <a:t>Illness</a:t>
            </a:r>
          </a:p>
        </p:txBody>
      </p:sp>
      <p:sp>
        <p:nvSpPr>
          <p:cNvPr id="42" name="Oval 41"/>
          <p:cNvSpPr/>
          <p:nvPr/>
        </p:nvSpPr>
        <p:spPr bwMode="auto">
          <a:xfrm rot="317316">
            <a:off x="8574713" y="3730086"/>
            <a:ext cx="3352800" cy="2336800"/>
          </a:xfrm>
          <a:prstGeom prst="ellipse">
            <a:avLst/>
          </a:prstGeom>
          <a:solidFill>
            <a:srgbClr val="C00000"/>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solidFill>
                <a:srgbClr val="000099"/>
              </a:solidFill>
              <a:latin typeface="Arial" pitchFamily="34" charset="0"/>
            </a:endParaRPr>
          </a:p>
        </p:txBody>
      </p:sp>
      <p:sp>
        <p:nvSpPr>
          <p:cNvPr id="43" name="TextBox 42"/>
          <p:cNvSpPr txBox="1"/>
          <p:nvPr/>
        </p:nvSpPr>
        <p:spPr>
          <a:xfrm rot="332099">
            <a:off x="8766306" y="5028900"/>
            <a:ext cx="2844800" cy="584775"/>
          </a:xfrm>
          <a:prstGeom prst="rect">
            <a:avLst/>
          </a:prstGeom>
          <a:noFill/>
        </p:spPr>
        <p:txBody>
          <a:bodyPr wrap="square" rtlCol="0">
            <a:spAutoFit/>
          </a:bodyPr>
          <a:lstStyle/>
          <a:p>
            <a:pPr algn="ctr"/>
            <a:r>
              <a:rPr lang="en-US" sz="3200" dirty="0">
                <a:effectLst>
                  <a:outerShdw blurRad="38100" dist="38100" dir="2700000" algn="tl">
                    <a:srgbClr val="000000">
                      <a:alpha val="43137"/>
                    </a:srgbClr>
                  </a:outerShdw>
                </a:effectLst>
                <a:latin typeface="Franklin Gothic Book" pitchFamily="34" charset="0"/>
              </a:rPr>
              <a:t>Survival Coping</a:t>
            </a:r>
          </a:p>
        </p:txBody>
      </p:sp>
      <p:pic>
        <p:nvPicPr>
          <p:cNvPr id="44" name="Picture 27" descr="C:\Users\Mmarrow\Dropbox\Public\3d people\martini_glass_figure_400_clr.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0450454">
            <a:off x="10086628" y="3887568"/>
            <a:ext cx="1206500" cy="1608667"/>
          </a:xfrm>
          <a:prstGeom prst="rect">
            <a:avLst/>
          </a:prstGeom>
          <a:noFill/>
          <a:extLst>
            <a:ext uri="{909E8E84-426E-40DD-AFC4-6F175D3DCCD1}">
              <a14:hiddenFill xmlns:a14="http://schemas.microsoft.com/office/drawing/2010/main">
                <a:solidFill>
                  <a:srgbClr val="FFFFFF"/>
                </a:solidFill>
              </a14:hiddenFill>
            </a:ext>
          </a:extLst>
        </p:spPr>
      </p:pic>
      <p:sp>
        <p:nvSpPr>
          <p:cNvPr id="37" name="Oval 36"/>
          <p:cNvSpPr/>
          <p:nvPr/>
        </p:nvSpPr>
        <p:spPr bwMode="auto">
          <a:xfrm rot="317316">
            <a:off x="2625098" y="3638059"/>
            <a:ext cx="3352800" cy="2336800"/>
          </a:xfrm>
          <a:prstGeom prst="ellipse">
            <a:avLst/>
          </a:prstGeom>
          <a:solidFill>
            <a:srgbClr val="C00000"/>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solidFill>
                <a:srgbClr val="000099"/>
              </a:solidFill>
              <a:latin typeface="Arial" pitchFamily="34" charset="0"/>
            </a:endParaRPr>
          </a:p>
        </p:txBody>
      </p:sp>
      <p:sp>
        <p:nvSpPr>
          <p:cNvPr id="40" name="TextBox 39"/>
          <p:cNvSpPr txBox="1"/>
          <p:nvPr/>
        </p:nvSpPr>
        <p:spPr>
          <a:xfrm rot="519470">
            <a:off x="2795469" y="3940622"/>
            <a:ext cx="3009049" cy="584775"/>
          </a:xfrm>
          <a:prstGeom prst="rect">
            <a:avLst/>
          </a:prstGeom>
          <a:noFill/>
        </p:spPr>
        <p:txBody>
          <a:bodyPr wrap="square" rtlCol="0">
            <a:spAutoFit/>
          </a:bodyPr>
          <a:lstStyle/>
          <a:p>
            <a:pPr algn="ctr"/>
            <a:r>
              <a:rPr lang="en-US" sz="3200" dirty="0" smtClean="0">
                <a:effectLst>
                  <a:outerShdw blurRad="38100" dist="38100" dir="2700000" algn="tl">
                    <a:srgbClr val="000000">
                      <a:alpha val="43137"/>
                    </a:srgbClr>
                  </a:outerShdw>
                </a:effectLst>
                <a:latin typeface="Franklin Gothic Book" pitchFamily="34" charset="0"/>
              </a:rPr>
              <a:t>Cynicism</a:t>
            </a:r>
            <a:endParaRPr lang="en-US" sz="3200" dirty="0">
              <a:effectLst>
                <a:outerShdw blurRad="38100" dist="38100" dir="2700000" algn="tl">
                  <a:srgbClr val="000000">
                    <a:alpha val="43137"/>
                  </a:srgbClr>
                </a:outerShdw>
              </a:effectLst>
              <a:latin typeface="Franklin Gothic Book" pitchFamily="34" charset="0"/>
            </a:endParaRPr>
          </a:p>
        </p:txBody>
      </p:sp>
      <p:pic>
        <p:nvPicPr>
          <p:cNvPr id="1028" name="Picture 4" descr="Image result for cynical emoji"/>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486923">
            <a:off x="3602200" y="4604937"/>
            <a:ext cx="947738" cy="947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1400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0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3088"/>
                                        </p:tgtEl>
                                        <p:attrNameLst>
                                          <p:attrName>style.visibility</p:attrName>
                                        </p:attrNameLst>
                                      </p:cBhvr>
                                      <p:to>
                                        <p:strVal val="visible"/>
                                      </p:to>
                                    </p:set>
                                    <p:animEffect transition="in" filter="fade">
                                      <p:cBhvr>
                                        <p:cTn id="18" dur="1000"/>
                                        <p:tgtEl>
                                          <p:spTgt spid="308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2000"/>
                                        <p:tgtEl>
                                          <p:spTgt spid="11"/>
                                        </p:tgtEl>
                                      </p:cBhvr>
                                    </p:animEffect>
                                    <p:set>
                                      <p:cBhvr>
                                        <p:cTn id="23" dur="1" fill="hold">
                                          <p:stCondLst>
                                            <p:cond delay="1999"/>
                                          </p:stCondLst>
                                        </p:cTn>
                                        <p:tgtEl>
                                          <p:spTgt spid="11"/>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2000"/>
                                        <p:tgtEl>
                                          <p:spTgt spid="12"/>
                                        </p:tgtEl>
                                      </p:cBhvr>
                                    </p:animEffect>
                                    <p:set>
                                      <p:cBhvr>
                                        <p:cTn id="26" dur="1" fill="hold">
                                          <p:stCondLst>
                                            <p:cond delay="1999"/>
                                          </p:stCondLst>
                                        </p:cTn>
                                        <p:tgtEl>
                                          <p:spTgt spid="12"/>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2000"/>
                                        <p:tgtEl>
                                          <p:spTgt spid="3088"/>
                                        </p:tgtEl>
                                      </p:cBhvr>
                                    </p:animEffect>
                                    <p:set>
                                      <p:cBhvr>
                                        <p:cTn id="29" dur="1" fill="hold">
                                          <p:stCondLst>
                                            <p:cond delay="1999"/>
                                          </p:stCondLst>
                                        </p:cTn>
                                        <p:tgtEl>
                                          <p:spTgt spid="308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092"/>
                                        </p:tgtEl>
                                        <p:attrNameLst>
                                          <p:attrName>style.visibility</p:attrName>
                                        </p:attrNameLst>
                                      </p:cBhvr>
                                      <p:to>
                                        <p:strVal val="visible"/>
                                      </p:to>
                                    </p:set>
                                    <p:animEffect transition="in" filter="fade">
                                      <p:cBhvr>
                                        <p:cTn id="34" dur="500"/>
                                        <p:tgtEl>
                                          <p:spTgt spid="309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3092"/>
                                        </p:tgtEl>
                                      </p:cBhvr>
                                    </p:animEffect>
                                    <p:set>
                                      <p:cBhvr>
                                        <p:cTn id="45" dur="1" fill="hold">
                                          <p:stCondLst>
                                            <p:cond delay="499"/>
                                          </p:stCondLst>
                                        </p:cTn>
                                        <p:tgtEl>
                                          <p:spTgt spid="3092"/>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6"/>
                                        </p:tgtEl>
                                      </p:cBhvr>
                                    </p:animEffect>
                                    <p:set>
                                      <p:cBhvr>
                                        <p:cTn id="48" dur="1" fill="hold">
                                          <p:stCondLst>
                                            <p:cond delay="499"/>
                                          </p:stCondLst>
                                        </p:cTn>
                                        <p:tgtEl>
                                          <p:spTgt spid="16"/>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par>
                                <p:cTn id="57" presetID="10" presetClass="entr" presetSubtype="0"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fade">
                                      <p:cBhvr>
                                        <p:cTn id="78" dur="500"/>
                                        <p:tgtEl>
                                          <p:spTgt spid="21"/>
                                        </p:tgtEl>
                                      </p:cBhvr>
                                    </p:animEffect>
                                  </p:childTnLst>
                                </p:cTn>
                              </p:par>
                              <p:par>
                                <p:cTn id="79" presetID="10" presetClass="entr" presetSubtype="0" fill="hold" nodeType="withEffect">
                                  <p:stCondLst>
                                    <p:cond delay="0"/>
                                  </p:stCondLst>
                                  <p:childTnLst>
                                    <p:set>
                                      <p:cBhvr>
                                        <p:cTn id="80" dur="1" fill="hold">
                                          <p:stCondLst>
                                            <p:cond delay="0"/>
                                          </p:stCondLst>
                                        </p:cTn>
                                        <p:tgtEl>
                                          <p:spTgt spid="3091"/>
                                        </p:tgtEl>
                                        <p:attrNameLst>
                                          <p:attrName>style.visibility</p:attrName>
                                        </p:attrNameLst>
                                      </p:cBhvr>
                                      <p:to>
                                        <p:strVal val="visible"/>
                                      </p:to>
                                    </p:set>
                                    <p:animEffect transition="in" filter="fade">
                                      <p:cBhvr>
                                        <p:cTn id="81" dur="500"/>
                                        <p:tgtEl>
                                          <p:spTgt spid="3091"/>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fade">
                                      <p:cBhvr>
                                        <p:cTn id="84" dur="500"/>
                                        <p:tgtEl>
                                          <p:spTgt spid="2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1" nodeType="clickEffect">
                                  <p:stCondLst>
                                    <p:cond delay="0"/>
                                  </p:stCondLst>
                                  <p:childTnLst>
                                    <p:animEffect transition="out" filter="fade">
                                      <p:cBhvr>
                                        <p:cTn id="88" dur="500"/>
                                        <p:tgtEl>
                                          <p:spTgt spid="21"/>
                                        </p:tgtEl>
                                      </p:cBhvr>
                                    </p:animEffect>
                                    <p:set>
                                      <p:cBhvr>
                                        <p:cTn id="89" dur="1" fill="hold">
                                          <p:stCondLst>
                                            <p:cond delay="499"/>
                                          </p:stCondLst>
                                        </p:cTn>
                                        <p:tgtEl>
                                          <p:spTgt spid="21"/>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3091"/>
                                        </p:tgtEl>
                                      </p:cBhvr>
                                    </p:animEffect>
                                    <p:set>
                                      <p:cBhvr>
                                        <p:cTn id="92" dur="1" fill="hold">
                                          <p:stCondLst>
                                            <p:cond delay="499"/>
                                          </p:stCondLst>
                                        </p:cTn>
                                        <p:tgtEl>
                                          <p:spTgt spid="3091"/>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20"/>
                                        </p:tgtEl>
                                      </p:cBhvr>
                                    </p:animEffect>
                                    <p:set>
                                      <p:cBhvr>
                                        <p:cTn id="95" dur="1" fill="hold">
                                          <p:stCondLst>
                                            <p:cond delay="499"/>
                                          </p:stCondLst>
                                        </p:cTn>
                                        <p:tgtEl>
                                          <p:spTgt spid="20"/>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28"/>
                                        </p:tgtEl>
                                        <p:attrNameLst>
                                          <p:attrName>style.visibility</p:attrName>
                                        </p:attrNameLst>
                                      </p:cBhvr>
                                      <p:to>
                                        <p:strVal val="visible"/>
                                      </p:to>
                                    </p:set>
                                    <p:animEffect transition="in" filter="fade">
                                      <p:cBhvr>
                                        <p:cTn id="100" dur="500"/>
                                        <p:tgtEl>
                                          <p:spTgt spid="28"/>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fade">
                                      <p:cBhvr>
                                        <p:cTn id="103" dur="500"/>
                                        <p:tgtEl>
                                          <p:spTgt spid="23"/>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24"/>
                                        </p:tgtEl>
                                        <p:attrNameLst>
                                          <p:attrName>style.visibility</p:attrName>
                                        </p:attrNameLst>
                                      </p:cBhvr>
                                      <p:to>
                                        <p:strVal val="visible"/>
                                      </p:to>
                                    </p:set>
                                    <p:animEffect transition="in" filter="fade">
                                      <p:cBhvr>
                                        <p:cTn id="106" dur="500"/>
                                        <p:tgtEl>
                                          <p:spTgt spid="24"/>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xit" presetSubtype="0" fill="hold" nodeType="clickEffect">
                                  <p:stCondLst>
                                    <p:cond delay="0"/>
                                  </p:stCondLst>
                                  <p:childTnLst>
                                    <p:animEffect transition="out" filter="fade">
                                      <p:cBhvr>
                                        <p:cTn id="110" dur="500"/>
                                        <p:tgtEl>
                                          <p:spTgt spid="28"/>
                                        </p:tgtEl>
                                      </p:cBhvr>
                                    </p:animEffect>
                                    <p:set>
                                      <p:cBhvr>
                                        <p:cTn id="111" dur="1" fill="hold">
                                          <p:stCondLst>
                                            <p:cond delay="499"/>
                                          </p:stCondLst>
                                        </p:cTn>
                                        <p:tgtEl>
                                          <p:spTgt spid="28"/>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23"/>
                                        </p:tgtEl>
                                      </p:cBhvr>
                                    </p:animEffect>
                                    <p:set>
                                      <p:cBhvr>
                                        <p:cTn id="114" dur="1" fill="hold">
                                          <p:stCondLst>
                                            <p:cond delay="499"/>
                                          </p:stCondLst>
                                        </p:cTn>
                                        <p:tgtEl>
                                          <p:spTgt spid="23"/>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24"/>
                                        </p:tgtEl>
                                      </p:cBhvr>
                                    </p:animEffect>
                                    <p:set>
                                      <p:cBhvr>
                                        <p:cTn id="117" dur="1" fill="hold">
                                          <p:stCondLst>
                                            <p:cond delay="499"/>
                                          </p:stCondLst>
                                        </p:cTn>
                                        <p:tgtEl>
                                          <p:spTgt spid="24"/>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26"/>
                                        </p:tgtEl>
                                        <p:attrNameLst>
                                          <p:attrName>style.visibility</p:attrName>
                                        </p:attrNameLst>
                                      </p:cBhvr>
                                      <p:to>
                                        <p:strVal val="visible"/>
                                      </p:to>
                                    </p:set>
                                    <p:animEffect transition="in" filter="fade">
                                      <p:cBhvr>
                                        <p:cTn id="122" dur="500"/>
                                        <p:tgtEl>
                                          <p:spTgt spid="26"/>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27"/>
                                        </p:tgtEl>
                                        <p:attrNameLst>
                                          <p:attrName>style.visibility</p:attrName>
                                        </p:attrNameLst>
                                      </p:cBhvr>
                                      <p:to>
                                        <p:strVal val="visible"/>
                                      </p:to>
                                    </p:set>
                                    <p:animEffect transition="in" filter="fade">
                                      <p:cBhvr>
                                        <p:cTn id="125" dur="500"/>
                                        <p:tgtEl>
                                          <p:spTgt spid="27"/>
                                        </p:tgtEl>
                                      </p:cBhvr>
                                    </p:animEffect>
                                  </p:childTnLst>
                                </p:cTn>
                              </p:par>
                              <p:par>
                                <p:cTn id="126" presetID="10" presetClass="entr" presetSubtype="0" fill="hold" nodeType="withEffect">
                                  <p:stCondLst>
                                    <p:cond delay="0"/>
                                  </p:stCondLst>
                                  <p:childTnLst>
                                    <p:set>
                                      <p:cBhvr>
                                        <p:cTn id="127" dur="1" fill="hold">
                                          <p:stCondLst>
                                            <p:cond delay="0"/>
                                          </p:stCondLst>
                                        </p:cTn>
                                        <p:tgtEl>
                                          <p:spTgt spid="29"/>
                                        </p:tgtEl>
                                        <p:attrNameLst>
                                          <p:attrName>style.visibility</p:attrName>
                                        </p:attrNameLst>
                                      </p:cBhvr>
                                      <p:to>
                                        <p:strVal val="visible"/>
                                      </p:to>
                                    </p:set>
                                    <p:animEffect transition="in" filter="fade">
                                      <p:cBhvr>
                                        <p:cTn id="128" dur="500"/>
                                        <p:tgtEl>
                                          <p:spTgt spid="29"/>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1" nodeType="clickEffect">
                                  <p:stCondLst>
                                    <p:cond delay="0"/>
                                  </p:stCondLst>
                                  <p:childTnLst>
                                    <p:animEffect transition="out" filter="fade">
                                      <p:cBhvr>
                                        <p:cTn id="132" dur="500"/>
                                        <p:tgtEl>
                                          <p:spTgt spid="26"/>
                                        </p:tgtEl>
                                      </p:cBhvr>
                                    </p:animEffect>
                                    <p:set>
                                      <p:cBhvr>
                                        <p:cTn id="133" dur="1" fill="hold">
                                          <p:stCondLst>
                                            <p:cond delay="499"/>
                                          </p:stCondLst>
                                        </p:cTn>
                                        <p:tgtEl>
                                          <p:spTgt spid="26"/>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27"/>
                                        </p:tgtEl>
                                      </p:cBhvr>
                                    </p:animEffect>
                                    <p:set>
                                      <p:cBhvr>
                                        <p:cTn id="136" dur="1" fill="hold">
                                          <p:stCondLst>
                                            <p:cond delay="499"/>
                                          </p:stCondLst>
                                        </p:cTn>
                                        <p:tgtEl>
                                          <p:spTgt spid="27"/>
                                        </p:tgtEl>
                                        <p:attrNameLst>
                                          <p:attrName>style.visibility</p:attrName>
                                        </p:attrNameLst>
                                      </p:cBhvr>
                                      <p:to>
                                        <p:strVal val="hidden"/>
                                      </p:to>
                                    </p:set>
                                  </p:childTnLst>
                                </p:cTn>
                              </p:par>
                              <p:par>
                                <p:cTn id="137" presetID="10" presetClass="exit" presetSubtype="0" fill="hold" nodeType="withEffect">
                                  <p:stCondLst>
                                    <p:cond delay="0"/>
                                  </p:stCondLst>
                                  <p:childTnLst>
                                    <p:animEffect transition="out" filter="fade">
                                      <p:cBhvr>
                                        <p:cTn id="138" dur="500"/>
                                        <p:tgtEl>
                                          <p:spTgt spid="29"/>
                                        </p:tgtEl>
                                      </p:cBhvr>
                                    </p:animEffect>
                                    <p:set>
                                      <p:cBhvr>
                                        <p:cTn id="139" dur="1" fill="hold">
                                          <p:stCondLst>
                                            <p:cond delay="499"/>
                                          </p:stCondLst>
                                        </p:cTn>
                                        <p:tgtEl>
                                          <p:spTgt spid="29"/>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nodeType="clickEffect">
                                  <p:stCondLst>
                                    <p:cond delay="0"/>
                                  </p:stCondLst>
                                  <p:childTnLst>
                                    <p:set>
                                      <p:cBhvr>
                                        <p:cTn id="143" dur="1" fill="hold">
                                          <p:stCondLst>
                                            <p:cond delay="0"/>
                                          </p:stCondLst>
                                        </p:cTn>
                                        <p:tgtEl>
                                          <p:spTgt spid="32"/>
                                        </p:tgtEl>
                                        <p:attrNameLst>
                                          <p:attrName>style.visibility</p:attrName>
                                        </p:attrNameLst>
                                      </p:cBhvr>
                                      <p:to>
                                        <p:strVal val="visible"/>
                                      </p:to>
                                    </p:set>
                                    <p:animEffect transition="in" filter="fade">
                                      <p:cBhvr>
                                        <p:cTn id="144" dur="500"/>
                                        <p:tgtEl>
                                          <p:spTgt spid="32"/>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31"/>
                                        </p:tgtEl>
                                        <p:attrNameLst>
                                          <p:attrName>style.visibility</p:attrName>
                                        </p:attrNameLst>
                                      </p:cBhvr>
                                      <p:to>
                                        <p:strVal val="visible"/>
                                      </p:to>
                                    </p:set>
                                    <p:animEffect transition="in" filter="fade">
                                      <p:cBhvr>
                                        <p:cTn id="147" dur="500"/>
                                        <p:tgtEl>
                                          <p:spTgt spid="31"/>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30"/>
                                        </p:tgtEl>
                                        <p:attrNameLst>
                                          <p:attrName>style.visibility</p:attrName>
                                        </p:attrNameLst>
                                      </p:cBhvr>
                                      <p:to>
                                        <p:strVal val="visible"/>
                                      </p:to>
                                    </p:set>
                                    <p:animEffect transition="in" filter="fade">
                                      <p:cBhvr>
                                        <p:cTn id="150" dur="500"/>
                                        <p:tgtEl>
                                          <p:spTgt spid="30"/>
                                        </p:tgtEl>
                                      </p:cBhvr>
                                    </p:animEffect>
                                  </p:childTnLst>
                                </p:cTn>
                              </p:par>
                            </p:childTnLst>
                          </p:cTn>
                        </p:par>
                      </p:childTnLst>
                    </p:cTn>
                  </p:par>
                  <p:par>
                    <p:cTn id="151" fill="hold">
                      <p:stCondLst>
                        <p:cond delay="indefinite"/>
                      </p:stCondLst>
                      <p:childTnLst>
                        <p:par>
                          <p:cTn id="152" fill="hold">
                            <p:stCondLst>
                              <p:cond delay="0"/>
                            </p:stCondLst>
                            <p:childTnLst>
                              <p:par>
                                <p:cTn id="153" presetID="10" presetClass="exit" presetSubtype="0" fill="hold" nodeType="clickEffect">
                                  <p:stCondLst>
                                    <p:cond delay="0"/>
                                  </p:stCondLst>
                                  <p:childTnLst>
                                    <p:animEffect transition="out" filter="fade">
                                      <p:cBhvr>
                                        <p:cTn id="154" dur="500"/>
                                        <p:tgtEl>
                                          <p:spTgt spid="32"/>
                                        </p:tgtEl>
                                      </p:cBhvr>
                                    </p:animEffect>
                                    <p:set>
                                      <p:cBhvr>
                                        <p:cTn id="155" dur="1" fill="hold">
                                          <p:stCondLst>
                                            <p:cond delay="499"/>
                                          </p:stCondLst>
                                        </p:cTn>
                                        <p:tgtEl>
                                          <p:spTgt spid="32"/>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500"/>
                                        <p:tgtEl>
                                          <p:spTgt spid="31"/>
                                        </p:tgtEl>
                                      </p:cBhvr>
                                    </p:animEffect>
                                    <p:set>
                                      <p:cBhvr>
                                        <p:cTn id="158" dur="1" fill="hold">
                                          <p:stCondLst>
                                            <p:cond delay="499"/>
                                          </p:stCondLst>
                                        </p:cTn>
                                        <p:tgtEl>
                                          <p:spTgt spid="31"/>
                                        </p:tgtEl>
                                        <p:attrNameLst>
                                          <p:attrName>style.visibility</p:attrName>
                                        </p:attrNameLst>
                                      </p:cBhvr>
                                      <p:to>
                                        <p:strVal val="hidden"/>
                                      </p:to>
                                    </p:set>
                                  </p:childTnLst>
                                </p:cTn>
                              </p:par>
                              <p:par>
                                <p:cTn id="159" presetID="10" presetClass="exit" presetSubtype="0" fill="hold" grpId="1" nodeType="withEffect">
                                  <p:stCondLst>
                                    <p:cond delay="0"/>
                                  </p:stCondLst>
                                  <p:childTnLst>
                                    <p:animEffect transition="out" filter="fade">
                                      <p:cBhvr>
                                        <p:cTn id="160" dur="500"/>
                                        <p:tgtEl>
                                          <p:spTgt spid="30"/>
                                        </p:tgtEl>
                                      </p:cBhvr>
                                    </p:animEffect>
                                    <p:set>
                                      <p:cBhvr>
                                        <p:cTn id="161" dur="1" fill="hold">
                                          <p:stCondLst>
                                            <p:cond delay="499"/>
                                          </p:stCondLst>
                                        </p:cTn>
                                        <p:tgtEl>
                                          <p:spTgt spid="30"/>
                                        </p:tgtEl>
                                        <p:attrNameLst>
                                          <p:attrName>style.visibility</p:attrName>
                                        </p:attrNameLst>
                                      </p:cBhvr>
                                      <p:to>
                                        <p:strVal val="hidden"/>
                                      </p:to>
                                    </p:set>
                                  </p:childTnLst>
                                </p:cTn>
                              </p:par>
                            </p:childTnLst>
                          </p:cTn>
                        </p:par>
                      </p:childTnLst>
                    </p:cTn>
                  </p:par>
                  <p:par>
                    <p:cTn id="162" fill="hold">
                      <p:stCondLst>
                        <p:cond delay="indefinite"/>
                      </p:stCondLst>
                      <p:childTnLst>
                        <p:par>
                          <p:cTn id="163" fill="hold">
                            <p:stCondLst>
                              <p:cond delay="0"/>
                            </p:stCondLst>
                            <p:childTnLst>
                              <p:par>
                                <p:cTn id="164" presetID="10" presetClass="entr" presetSubtype="0" fill="hold" grpId="0" nodeType="clickEffect">
                                  <p:stCondLst>
                                    <p:cond delay="0"/>
                                  </p:stCondLst>
                                  <p:childTnLst>
                                    <p:set>
                                      <p:cBhvr>
                                        <p:cTn id="165" dur="1" fill="hold">
                                          <p:stCondLst>
                                            <p:cond delay="0"/>
                                          </p:stCondLst>
                                        </p:cTn>
                                        <p:tgtEl>
                                          <p:spTgt spid="37"/>
                                        </p:tgtEl>
                                        <p:attrNameLst>
                                          <p:attrName>style.visibility</p:attrName>
                                        </p:attrNameLst>
                                      </p:cBhvr>
                                      <p:to>
                                        <p:strVal val="visible"/>
                                      </p:to>
                                    </p:set>
                                    <p:animEffect transition="in" filter="fade">
                                      <p:cBhvr>
                                        <p:cTn id="166" dur="500"/>
                                        <p:tgtEl>
                                          <p:spTgt spid="37"/>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40"/>
                                        </p:tgtEl>
                                        <p:attrNameLst>
                                          <p:attrName>style.visibility</p:attrName>
                                        </p:attrNameLst>
                                      </p:cBhvr>
                                      <p:to>
                                        <p:strVal val="visible"/>
                                      </p:to>
                                    </p:set>
                                    <p:animEffect transition="in" filter="fade">
                                      <p:cBhvr>
                                        <p:cTn id="169" dur="500"/>
                                        <p:tgtEl>
                                          <p:spTgt spid="40"/>
                                        </p:tgtEl>
                                      </p:cBhvr>
                                    </p:animEffect>
                                  </p:childTnLst>
                                </p:cTn>
                              </p:par>
                              <p:par>
                                <p:cTn id="170" presetID="10" presetClass="entr" presetSubtype="0" fill="hold" nodeType="withEffect">
                                  <p:stCondLst>
                                    <p:cond delay="0"/>
                                  </p:stCondLst>
                                  <p:childTnLst>
                                    <p:set>
                                      <p:cBhvr>
                                        <p:cTn id="171" dur="1" fill="hold">
                                          <p:stCondLst>
                                            <p:cond delay="0"/>
                                          </p:stCondLst>
                                        </p:cTn>
                                        <p:tgtEl>
                                          <p:spTgt spid="1028"/>
                                        </p:tgtEl>
                                        <p:attrNameLst>
                                          <p:attrName>style.visibility</p:attrName>
                                        </p:attrNameLst>
                                      </p:cBhvr>
                                      <p:to>
                                        <p:strVal val="visible"/>
                                      </p:to>
                                    </p:set>
                                    <p:animEffect transition="in" filter="fade">
                                      <p:cBhvr>
                                        <p:cTn id="172" dur="500"/>
                                        <p:tgtEl>
                                          <p:spTgt spid="1028"/>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xit" presetSubtype="0" fill="hold" grpId="1" nodeType="clickEffect">
                                  <p:stCondLst>
                                    <p:cond delay="0"/>
                                  </p:stCondLst>
                                  <p:childTnLst>
                                    <p:animEffect transition="out" filter="fade">
                                      <p:cBhvr>
                                        <p:cTn id="176" dur="500"/>
                                        <p:tgtEl>
                                          <p:spTgt spid="37"/>
                                        </p:tgtEl>
                                      </p:cBhvr>
                                    </p:animEffect>
                                    <p:set>
                                      <p:cBhvr>
                                        <p:cTn id="177" dur="1" fill="hold">
                                          <p:stCondLst>
                                            <p:cond delay="499"/>
                                          </p:stCondLst>
                                        </p:cTn>
                                        <p:tgtEl>
                                          <p:spTgt spid="37"/>
                                        </p:tgtEl>
                                        <p:attrNameLst>
                                          <p:attrName>style.visibility</p:attrName>
                                        </p:attrNameLst>
                                      </p:cBhvr>
                                      <p:to>
                                        <p:strVal val="hidden"/>
                                      </p:to>
                                    </p:set>
                                  </p:childTnLst>
                                </p:cTn>
                              </p:par>
                              <p:par>
                                <p:cTn id="178" presetID="10" presetClass="exit" presetSubtype="0" fill="hold" grpId="1" nodeType="withEffect">
                                  <p:stCondLst>
                                    <p:cond delay="0"/>
                                  </p:stCondLst>
                                  <p:childTnLst>
                                    <p:animEffect transition="out" filter="fade">
                                      <p:cBhvr>
                                        <p:cTn id="179" dur="500"/>
                                        <p:tgtEl>
                                          <p:spTgt spid="40"/>
                                        </p:tgtEl>
                                      </p:cBhvr>
                                    </p:animEffect>
                                    <p:set>
                                      <p:cBhvr>
                                        <p:cTn id="180" dur="1" fill="hold">
                                          <p:stCondLst>
                                            <p:cond delay="499"/>
                                          </p:stCondLst>
                                        </p:cTn>
                                        <p:tgtEl>
                                          <p:spTgt spid="40"/>
                                        </p:tgtEl>
                                        <p:attrNameLst>
                                          <p:attrName>style.visibility</p:attrName>
                                        </p:attrNameLst>
                                      </p:cBhvr>
                                      <p:to>
                                        <p:strVal val="hidden"/>
                                      </p:to>
                                    </p:set>
                                  </p:childTnLst>
                                </p:cTn>
                              </p:par>
                              <p:par>
                                <p:cTn id="181" presetID="10" presetClass="exit" presetSubtype="0" fill="hold" nodeType="withEffect">
                                  <p:stCondLst>
                                    <p:cond delay="0"/>
                                  </p:stCondLst>
                                  <p:childTnLst>
                                    <p:animEffect transition="out" filter="fade">
                                      <p:cBhvr>
                                        <p:cTn id="182" dur="500"/>
                                        <p:tgtEl>
                                          <p:spTgt spid="1028"/>
                                        </p:tgtEl>
                                      </p:cBhvr>
                                    </p:animEffect>
                                    <p:set>
                                      <p:cBhvr>
                                        <p:cTn id="183" dur="1" fill="hold">
                                          <p:stCondLst>
                                            <p:cond delay="499"/>
                                          </p:stCondLst>
                                        </p:cTn>
                                        <p:tgtEl>
                                          <p:spTgt spid="1028"/>
                                        </p:tgtEl>
                                        <p:attrNameLst>
                                          <p:attrName>style.visibility</p:attrName>
                                        </p:attrNameLst>
                                      </p:cBhvr>
                                      <p:to>
                                        <p:strVal val="hidden"/>
                                      </p:to>
                                    </p:set>
                                  </p:childTnLst>
                                </p:cTn>
                              </p:par>
                            </p:childTnLst>
                          </p:cTn>
                        </p:par>
                      </p:childTnLst>
                    </p:cTn>
                  </p:par>
                  <p:par>
                    <p:cTn id="184" fill="hold">
                      <p:stCondLst>
                        <p:cond delay="indefinite"/>
                      </p:stCondLst>
                      <p:childTnLst>
                        <p:par>
                          <p:cTn id="185" fill="hold">
                            <p:stCondLst>
                              <p:cond delay="0"/>
                            </p:stCondLst>
                            <p:childTnLst>
                              <p:par>
                                <p:cTn id="186" presetID="10" presetClass="entr" presetSubtype="0" fill="hold" grpId="0" nodeType="clickEffect">
                                  <p:stCondLst>
                                    <p:cond delay="0"/>
                                  </p:stCondLst>
                                  <p:childTnLst>
                                    <p:set>
                                      <p:cBhvr>
                                        <p:cTn id="187" dur="1" fill="hold">
                                          <p:stCondLst>
                                            <p:cond delay="0"/>
                                          </p:stCondLst>
                                        </p:cTn>
                                        <p:tgtEl>
                                          <p:spTgt spid="33"/>
                                        </p:tgtEl>
                                        <p:attrNameLst>
                                          <p:attrName>style.visibility</p:attrName>
                                        </p:attrNameLst>
                                      </p:cBhvr>
                                      <p:to>
                                        <p:strVal val="visible"/>
                                      </p:to>
                                    </p:set>
                                    <p:animEffect transition="in" filter="fade">
                                      <p:cBhvr>
                                        <p:cTn id="188" dur="500"/>
                                        <p:tgtEl>
                                          <p:spTgt spid="33"/>
                                        </p:tgtEl>
                                      </p:cBhvr>
                                    </p:animEffect>
                                  </p:childTnLst>
                                </p:cTn>
                              </p:par>
                              <p:par>
                                <p:cTn id="189" presetID="10" presetClass="entr" presetSubtype="0" fill="hold" nodeType="withEffect">
                                  <p:stCondLst>
                                    <p:cond delay="0"/>
                                  </p:stCondLst>
                                  <p:childTnLst>
                                    <p:set>
                                      <p:cBhvr>
                                        <p:cTn id="190" dur="1" fill="hold">
                                          <p:stCondLst>
                                            <p:cond delay="0"/>
                                          </p:stCondLst>
                                        </p:cTn>
                                        <p:tgtEl>
                                          <p:spTgt spid="36"/>
                                        </p:tgtEl>
                                        <p:attrNameLst>
                                          <p:attrName>style.visibility</p:attrName>
                                        </p:attrNameLst>
                                      </p:cBhvr>
                                      <p:to>
                                        <p:strVal val="visible"/>
                                      </p:to>
                                    </p:set>
                                    <p:animEffect transition="in" filter="fade">
                                      <p:cBhvr>
                                        <p:cTn id="191" dur="500"/>
                                        <p:tgtEl>
                                          <p:spTgt spid="36"/>
                                        </p:tgtEl>
                                      </p:cBhvr>
                                    </p:animEffect>
                                  </p:childTnLst>
                                </p:cTn>
                              </p:par>
                              <p:par>
                                <p:cTn id="192" presetID="10" presetClass="entr" presetSubtype="0" fill="hold" nodeType="withEffect">
                                  <p:stCondLst>
                                    <p:cond delay="0"/>
                                  </p:stCondLst>
                                  <p:childTnLst>
                                    <p:set>
                                      <p:cBhvr>
                                        <p:cTn id="193" dur="1" fill="hold">
                                          <p:stCondLst>
                                            <p:cond delay="0"/>
                                          </p:stCondLst>
                                        </p:cTn>
                                        <p:tgtEl>
                                          <p:spTgt spid="35"/>
                                        </p:tgtEl>
                                        <p:attrNameLst>
                                          <p:attrName>style.visibility</p:attrName>
                                        </p:attrNameLst>
                                      </p:cBhvr>
                                      <p:to>
                                        <p:strVal val="visible"/>
                                      </p:to>
                                    </p:set>
                                    <p:animEffect transition="in" filter="fade">
                                      <p:cBhvr>
                                        <p:cTn id="194" dur="500"/>
                                        <p:tgtEl>
                                          <p:spTgt spid="35"/>
                                        </p:tgtEl>
                                      </p:cBhvr>
                                    </p:animEffect>
                                  </p:childTnLst>
                                </p:cTn>
                              </p:par>
                              <p:par>
                                <p:cTn id="195" presetID="10" presetClass="entr" presetSubtype="0" fill="hold" grpId="0" nodeType="withEffect">
                                  <p:stCondLst>
                                    <p:cond delay="0"/>
                                  </p:stCondLst>
                                  <p:childTnLst>
                                    <p:set>
                                      <p:cBhvr>
                                        <p:cTn id="196" dur="1" fill="hold">
                                          <p:stCondLst>
                                            <p:cond delay="0"/>
                                          </p:stCondLst>
                                        </p:cTn>
                                        <p:tgtEl>
                                          <p:spTgt spid="34"/>
                                        </p:tgtEl>
                                        <p:attrNameLst>
                                          <p:attrName>style.visibility</p:attrName>
                                        </p:attrNameLst>
                                      </p:cBhvr>
                                      <p:to>
                                        <p:strVal val="visible"/>
                                      </p:to>
                                    </p:set>
                                    <p:animEffect transition="in" filter="fade">
                                      <p:cBhvr>
                                        <p:cTn id="197" dur="500"/>
                                        <p:tgtEl>
                                          <p:spTgt spid="34"/>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xit" presetSubtype="0" fill="hold" grpId="1" nodeType="clickEffect">
                                  <p:stCondLst>
                                    <p:cond delay="0"/>
                                  </p:stCondLst>
                                  <p:childTnLst>
                                    <p:animEffect transition="out" filter="fade">
                                      <p:cBhvr>
                                        <p:cTn id="201" dur="500"/>
                                        <p:tgtEl>
                                          <p:spTgt spid="33"/>
                                        </p:tgtEl>
                                      </p:cBhvr>
                                    </p:animEffect>
                                    <p:set>
                                      <p:cBhvr>
                                        <p:cTn id="202" dur="1" fill="hold">
                                          <p:stCondLst>
                                            <p:cond delay="499"/>
                                          </p:stCondLst>
                                        </p:cTn>
                                        <p:tgtEl>
                                          <p:spTgt spid="33"/>
                                        </p:tgtEl>
                                        <p:attrNameLst>
                                          <p:attrName>style.visibility</p:attrName>
                                        </p:attrNameLst>
                                      </p:cBhvr>
                                      <p:to>
                                        <p:strVal val="hidden"/>
                                      </p:to>
                                    </p:set>
                                  </p:childTnLst>
                                </p:cTn>
                              </p:par>
                              <p:par>
                                <p:cTn id="203" presetID="10" presetClass="exit" presetSubtype="0" fill="hold" nodeType="withEffect">
                                  <p:stCondLst>
                                    <p:cond delay="0"/>
                                  </p:stCondLst>
                                  <p:childTnLst>
                                    <p:animEffect transition="out" filter="fade">
                                      <p:cBhvr>
                                        <p:cTn id="204" dur="500"/>
                                        <p:tgtEl>
                                          <p:spTgt spid="36"/>
                                        </p:tgtEl>
                                      </p:cBhvr>
                                    </p:animEffect>
                                    <p:set>
                                      <p:cBhvr>
                                        <p:cTn id="205" dur="1" fill="hold">
                                          <p:stCondLst>
                                            <p:cond delay="499"/>
                                          </p:stCondLst>
                                        </p:cTn>
                                        <p:tgtEl>
                                          <p:spTgt spid="36"/>
                                        </p:tgtEl>
                                        <p:attrNameLst>
                                          <p:attrName>style.visibility</p:attrName>
                                        </p:attrNameLst>
                                      </p:cBhvr>
                                      <p:to>
                                        <p:strVal val="hidden"/>
                                      </p:to>
                                    </p:set>
                                  </p:childTnLst>
                                </p:cTn>
                              </p:par>
                              <p:par>
                                <p:cTn id="206" presetID="10" presetClass="exit" presetSubtype="0" fill="hold" nodeType="withEffect">
                                  <p:stCondLst>
                                    <p:cond delay="0"/>
                                  </p:stCondLst>
                                  <p:childTnLst>
                                    <p:animEffect transition="out" filter="fade">
                                      <p:cBhvr>
                                        <p:cTn id="207" dur="500"/>
                                        <p:tgtEl>
                                          <p:spTgt spid="35"/>
                                        </p:tgtEl>
                                      </p:cBhvr>
                                    </p:animEffect>
                                    <p:set>
                                      <p:cBhvr>
                                        <p:cTn id="208" dur="1" fill="hold">
                                          <p:stCondLst>
                                            <p:cond delay="499"/>
                                          </p:stCondLst>
                                        </p:cTn>
                                        <p:tgtEl>
                                          <p:spTgt spid="35"/>
                                        </p:tgtEl>
                                        <p:attrNameLst>
                                          <p:attrName>style.visibility</p:attrName>
                                        </p:attrNameLst>
                                      </p:cBhvr>
                                      <p:to>
                                        <p:strVal val="hidden"/>
                                      </p:to>
                                    </p:set>
                                  </p:childTnLst>
                                </p:cTn>
                              </p:par>
                              <p:par>
                                <p:cTn id="209" presetID="10" presetClass="exit" presetSubtype="0" fill="hold" grpId="1" nodeType="withEffect">
                                  <p:stCondLst>
                                    <p:cond delay="0"/>
                                  </p:stCondLst>
                                  <p:childTnLst>
                                    <p:animEffect transition="out" filter="fade">
                                      <p:cBhvr>
                                        <p:cTn id="210" dur="500"/>
                                        <p:tgtEl>
                                          <p:spTgt spid="34"/>
                                        </p:tgtEl>
                                      </p:cBhvr>
                                    </p:animEffect>
                                    <p:set>
                                      <p:cBhvr>
                                        <p:cTn id="211" dur="1" fill="hold">
                                          <p:stCondLst>
                                            <p:cond delay="499"/>
                                          </p:stCondLst>
                                        </p:cTn>
                                        <p:tgtEl>
                                          <p:spTgt spid="34"/>
                                        </p:tgtEl>
                                        <p:attrNameLst>
                                          <p:attrName>style.visibility</p:attrName>
                                        </p:attrNameLst>
                                      </p:cBhvr>
                                      <p:to>
                                        <p:strVal val="hidden"/>
                                      </p:to>
                                    </p:set>
                                  </p:childTnLst>
                                </p:cTn>
                              </p:par>
                            </p:childTnLst>
                          </p:cTn>
                        </p:par>
                      </p:childTnLst>
                    </p:cTn>
                  </p:par>
                  <p:par>
                    <p:cTn id="212" fill="hold">
                      <p:stCondLst>
                        <p:cond delay="indefinite"/>
                      </p:stCondLst>
                      <p:childTnLst>
                        <p:par>
                          <p:cTn id="213" fill="hold">
                            <p:stCondLst>
                              <p:cond delay="0"/>
                            </p:stCondLst>
                            <p:childTnLst>
                              <p:par>
                                <p:cTn id="214" presetID="10" presetClass="entr" presetSubtype="0" fill="hold" grpId="0" nodeType="clickEffect">
                                  <p:stCondLst>
                                    <p:cond delay="0"/>
                                  </p:stCondLst>
                                  <p:childTnLst>
                                    <p:set>
                                      <p:cBhvr>
                                        <p:cTn id="215" dur="1" fill="hold">
                                          <p:stCondLst>
                                            <p:cond delay="0"/>
                                          </p:stCondLst>
                                        </p:cTn>
                                        <p:tgtEl>
                                          <p:spTgt spid="38"/>
                                        </p:tgtEl>
                                        <p:attrNameLst>
                                          <p:attrName>style.visibility</p:attrName>
                                        </p:attrNameLst>
                                      </p:cBhvr>
                                      <p:to>
                                        <p:strVal val="visible"/>
                                      </p:to>
                                    </p:set>
                                    <p:animEffect transition="in" filter="fade">
                                      <p:cBhvr>
                                        <p:cTn id="216" dur="500"/>
                                        <p:tgtEl>
                                          <p:spTgt spid="38"/>
                                        </p:tgtEl>
                                      </p:cBhvr>
                                    </p:animEffect>
                                  </p:childTnLst>
                                </p:cTn>
                              </p:par>
                              <p:par>
                                <p:cTn id="217" presetID="10" presetClass="entr" presetSubtype="0" fill="hold" grpId="0" nodeType="withEffect">
                                  <p:stCondLst>
                                    <p:cond delay="0"/>
                                  </p:stCondLst>
                                  <p:childTnLst>
                                    <p:set>
                                      <p:cBhvr>
                                        <p:cTn id="218" dur="1" fill="hold">
                                          <p:stCondLst>
                                            <p:cond delay="0"/>
                                          </p:stCondLst>
                                        </p:cTn>
                                        <p:tgtEl>
                                          <p:spTgt spid="39"/>
                                        </p:tgtEl>
                                        <p:attrNameLst>
                                          <p:attrName>style.visibility</p:attrName>
                                        </p:attrNameLst>
                                      </p:cBhvr>
                                      <p:to>
                                        <p:strVal val="visible"/>
                                      </p:to>
                                    </p:set>
                                    <p:animEffect transition="in" filter="fade">
                                      <p:cBhvr>
                                        <p:cTn id="219" dur="500"/>
                                        <p:tgtEl>
                                          <p:spTgt spid="39"/>
                                        </p:tgtEl>
                                      </p:cBhvr>
                                    </p:animEffect>
                                  </p:childTnLst>
                                </p:cTn>
                              </p:par>
                              <p:par>
                                <p:cTn id="220" presetID="10" presetClass="entr" presetSubtype="0" fill="hold" nodeType="withEffect">
                                  <p:stCondLst>
                                    <p:cond delay="0"/>
                                  </p:stCondLst>
                                  <p:childTnLst>
                                    <p:set>
                                      <p:cBhvr>
                                        <p:cTn id="221" dur="1" fill="hold">
                                          <p:stCondLst>
                                            <p:cond delay="0"/>
                                          </p:stCondLst>
                                        </p:cTn>
                                        <p:tgtEl>
                                          <p:spTgt spid="41"/>
                                        </p:tgtEl>
                                        <p:attrNameLst>
                                          <p:attrName>style.visibility</p:attrName>
                                        </p:attrNameLst>
                                      </p:cBhvr>
                                      <p:to>
                                        <p:strVal val="visible"/>
                                      </p:to>
                                    </p:set>
                                    <p:animEffect transition="in" filter="fade">
                                      <p:cBhvr>
                                        <p:cTn id="222" dur="500"/>
                                        <p:tgtEl>
                                          <p:spTgt spid="41"/>
                                        </p:tgtEl>
                                      </p:cBhvr>
                                    </p:animEffect>
                                  </p:childTnLst>
                                </p:cTn>
                              </p:par>
                            </p:childTnLst>
                          </p:cTn>
                        </p:par>
                      </p:childTnLst>
                    </p:cTn>
                  </p:par>
                  <p:par>
                    <p:cTn id="223" fill="hold">
                      <p:stCondLst>
                        <p:cond delay="indefinite"/>
                      </p:stCondLst>
                      <p:childTnLst>
                        <p:par>
                          <p:cTn id="224" fill="hold">
                            <p:stCondLst>
                              <p:cond delay="0"/>
                            </p:stCondLst>
                            <p:childTnLst>
                              <p:par>
                                <p:cTn id="225" presetID="10" presetClass="exit" presetSubtype="0" fill="hold" grpId="1" nodeType="clickEffect">
                                  <p:stCondLst>
                                    <p:cond delay="0"/>
                                  </p:stCondLst>
                                  <p:childTnLst>
                                    <p:animEffect transition="out" filter="fade">
                                      <p:cBhvr>
                                        <p:cTn id="226" dur="500"/>
                                        <p:tgtEl>
                                          <p:spTgt spid="38"/>
                                        </p:tgtEl>
                                      </p:cBhvr>
                                    </p:animEffect>
                                    <p:set>
                                      <p:cBhvr>
                                        <p:cTn id="227" dur="1" fill="hold">
                                          <p:stCondLst>
                                            <p:cond delay="499"/>
                                          </p:stCondLst>
                                        </p:cTn>
                                        <p:tgtEl>
                                          <p:spTgt spid="38"/>
                                        </p:tgtEl>
                                        <p:attrNameLst>
                                          <p:attrName>style.visibility</p:attrName>
                                        </p:attrNameLst>
                                      </p:cBhvr>
                                      <p:to>
                                        <p:strVal val="hidden"/>
                                      </p:to>
                                    </p:set>
                                  </p:childTnLst>
                                </p:cTn>
                              </p:par>
                              <p:par>
                                <p:cTn id="228" presetID="10" presetClass="exit" presetSubtype="0" fill="hold" grpId="1" nodeType="withEffect">
                                  <p:stCondLst>
                                    <p:cond delay="0"/>
                                  </p:stCondLst>
                                  <p:childTnLst>
                                    <p:animEffect transition="out" filter="fade">
                                      <p:cBhvr>
                                        <p:cTn id="229" dur="500"/>
                                        <p:tgtEl>
                                          <p:spTgt spid="39"/>
                                        </p:tgtEl>
                                      </p:cBhvr>
                                    </p:animEffect>
                                    <p:set>
                                      <p:cBhvr>
                                        <p:cTn id="230" dur="1" fill="hold">
                                          <p:stCondLst>
                                            <p:cond delay="499"/>
                                          </p:stCondLst>
                                        </p:cTn>
                                        <p:tgtEl>
                                          <p:spTgt spid="39"/>
                                        </p:tgtEl>
                                        <p:attrNameLst>
                                          <p:attrName>style.visibility</p:attrName>
                                        </p:attrNameLst>
                                      </p:cBhvr>
                                      <p:to>
                                        <p:strVal val="hidden"/>
                                      </p:to>
                                    </p:set>
                                  </p:childTnLst>
                                </p:cTn>
                              </p:par>
                              <p:par>
                                <p:cTn id="231" presetID="10" presetClass="exit" presetSubtype="0" fill="hold" nodeType="withEffect">
                                  <p:stCondLst>
                                    <p:cond delay="0"/>
                                  </p:stCondLst>
                                  <p:childTnLst>
                                    <p:animEffect transition="out" filter="fade">
                                      <p:cBhvr>
                                        <p:cTn id="232" dur="500"/>
                                        <p:tgtEl>
                                          <p:spTgt spid="41"/>
                                        </p:tgtEl>
                                      </p:cBhvr>
                                    </p:animEffect>
                                    <p:set>
                                      <p:cBhvr>
                                        <p:cTn id="233" dur="1" fill="hold">
                                          <p:stCondLst>
                                            <p:cond delay="499"/>
                                          </p:stCondLst>
                                        </p:cTn>
                                        <p:tgtEl>
                                          <p:spTgt spid="41"/>
                                        </p:tgtEl>
                                        <p:attrNameLst>
                                          <p:attrName>style.visibility</p:attrName>
                                        </p:attrNameLst>
                                      </p:cBhvr>
                                      <p:to>
                                        <p:strVal val="hidden"/>
                                      </p:to>
                                    </p:set>
                                  </p:childTnLst>
                                </p:cTn>
                              </p:par>
                            </p:childTnLst>
                          </p:cTn>
                        </p:par>
                      </p:childTnLst>
                    </p:cTn>
                  </p:par>
                  <p:par>
                    <p:cTn id="234" fill="hold">
                      <p:stCondLst>
                        <p:cond delay="indefinite"/>
                      </p:stCondLst>
                      <p:childTnLst>
                        <p:par>
                          <p:cTn id="235" fill="hold">
                            <p:stCondLst>
                              <p:cond delay="0"/>
                            </p:stCondLst>
                            <p:childTnLst>
                              <p:par>
                                <p:cTn id="236" presetID="10" presetClass="entr" presetSubtype="0" fill="hold" nodeType="clickEffect">
                                  <p:stCondLst>
                                    <p:cond delay="0"/>
                                  </p:stCondLst>
                                  <p:childTnLst>
                                    <p:set>
                                      <p:cBhvr>
                                        <p:cTn id="237" dur="1" fill="hold">
                                          <p:stCondLst>
                                            <p:cond delay="0"/>
                                          </p:stCondLst>
                                        </p:cTn>
                                        <p:tgtEl>
                                          <p:spTgt spid="44"/>
                                        </p:tgtEl>
                                        <p:attrNameLst>
                                          <p:attrName>style.visibility</p:attrName>
                                        </p:attrNameLst>
                                      </p:cBhvr>
                                      <p:to>
                                        <p:strVal val="visible"/>
                                      </p:to>
                                    </p:set>
                                    <p:animEffect transition="in" filter="fade">
                                      <p:cBhvr>
                                        <p:cTn id="238" dur="500"/>
                                        <p:tgtEl>
                                          <p:spTgt spid="44"/>
                                        </p:tgtEl>
                                      </p:cBhvr>
                                    </p:animEffect>
                                  </p:childTnLst>
                                </p:cTn>
                              </p:par>
                              <p:par>
                                <p:cTn id="239" presetID="10" presetClass="entr" presetSubtype="0" fill="hold" grpId="0" nodeType="withEffect">
                                  <p:stCondLst>
                                    <p:cond delay="0"/>
                                  </p:stCondLst>
                                  <p:childTnLst>
                                    <p:set>
                                      <p:cBhvr>
                                        <p:cTn id="240" dur="1" fill="hold">
                                          <p:stCondLst>
                                            <p:cond delay="0"/>
                                          </p:stCondLst>
                                        </p:cTn>
                                        <p:tgtEl>
                                          <p:spTgt spid="43"/>
                                        </p:tgtEl>
                                        <p:attrNameLst>
                                          <p:attrName>style.visibility</p:attrName>
                                        </p:attrNameLst>
                                      </p:cBhvr>
                                      <p:to>
                                        <p:strVal val="visible"/>
                                      </p:to>
                                    </p:set>
                                    <p:animEffect transition="in" filter="fade">
                                      <p:cBhvr>
                                        <p:cTn id="241" dur="500"/>
                                        <p:tgtEl>
                                          <p:spTgt spid="43"/>
                                        </p:tgtEl>
                                      </p:cBhvr>
                                    </p:animEffect>
                                  </p:childTnLst>
                                </p:cTn>
                              </p:par>
                              <p:par>
                                <p:cTn id="242" presetID="10" presetClass="entr" presetSubtype="0" fill="hold" grpId="0" nodeType="withEffect">
                                  <p:stCondLst>
                                    <p:cond delay="0"/>
                                  </p:stCondLst>
                                  <p:childTnLst>
                                    <p:set>
                                      <p:cBhvr>
                                        <p:cTn id="243" dur="1" fill="hold">
                                          <p:stCondLst>
                                            <p:cond delay="0"/>
                                          </p:stCondLst>
                                        </p:cTn>
                                        <p:tgtEl>
                                          <p:spTgt spid="42"/>
                                        </p:tgtEl>
                                        <p:attrNameLst>
                                          <p:attrName>style.visibility</p:attrName>
                                        </p:attrNameLst>
                                      </p:cBhvr>
                                      <p:to>
                                        <p:strVal val="visible"/>
                                      </p:to>
                                    </p:set>
                                    <p:animEffect transition="in" filter="fade">
                                      <p:cBhvr>
                                        <p:cTn id="244" dur="500"/>
                                        <p:tgtEl>
                                          <p:spTgt spid="42"/>
                                        </p:tgtEl>
                                      </p:cBhvr>
                                    </p:animEffect>
                                  </p:childTnLst>
                                </p:cTn>
                              </p:par>
                            </p:childTnLst>
                          </p:cTn>
                        </p:par>
                      </p:childTnLst>
                    </p:cTn>
                  </p:par>
                  <p:par>
                    <p:cTn id="245" fill="hold">
                      <p:stCondLst>
                        <p:cond delay="indefinite"/>
                      </p:stCondLst>
                      <p:childTnLst>
                        <p:par>
                          <p:cTn id="246" fill="hold">
                            <p:stCondLst>
                              <p:cond delay="0"/>
                            </p:stCondLst>
                            <p:childTnLst>
                              <p:par>
                                <p:cTn id="247" presetID="10" presetClass="exit" presetSubtype="0" fill="hold" nodeType="clickEffect">
                                  <p:stCondLst>
                                    <p:cond delay="0"/>
                                  </p:stCondLst>
                                  <p:childTnLst>
                                    <p:animEffect transition="out" filter="fade">
                                      <p:cBhvr>
                                        <p:cTn id="248" dur="500"/>
                                        <p:tgtEl>
                                          <p:spTgt spid="44"/>
                                        </p:tgtEl>
                                      </p:cBhvr>
                                    </p:animEffect>
                                    <p:set>
                                      <p:cBhvr>
                                        <p:cTn id="249" dur="1" fill="hold">
                                          <p:stCondLst>
                                            <p:cond delay="499"/>
                                          </p:stCondLst>
                                        </p:cTn>
                                        <p:tgtEl>
                                          <p:spTgt spid="44"/>
                                        </p:tgtEl>
                                        <p:attrNameLst>
                                          <p:attrName>style.visibility</p:attrName>
                                        </p:attrNameLst>
                                      </p:cBhvr>
                                      <p:to>
                                        <p:strVal val="hidden"/>
                                      </p:to>
                                    </p:set>
                                  </p:childTnLst>
                                </p:cTn>
                              </p:par>
                              <p:par>
                                <p:cTn id="250" presetID="10" presetClass="exit" presetSubtype="0" fill="hold" grpId="1" nodeType="withEffect">
                                  <p:stCondLst>
                                    <p:cond delay="0"/>
                                  </p:stCondLst>
                                  <p:childTnLst>
                                    <p:animEffect transition="out" filter="fade">
                                      <p:cBhvr>
                                        <p:cTn id="251" dur="500"/>
                                        <p:tgtEl>
                                          <p:spTgt spid="43"/>
                                        </p:tgtEl>
                                      </p:cBhvr>
                                    </p:animEffect>
                                    <p:set>
                                      <p:cBhvr>
                                        <p:cTn id="252" dur="1" fill="hold">
                                          <p:stCondLst>
                                            <p:cond delay="499"/>
                                          </p:stCondLst>
                                        </p:cTn>
                                        <p:tgtEl>
                                          <p:spTgt spid="43"/>
                                        </p:tgtEl>
                                        <p:attrNameLst>
                                          <p:attrName>style.visibility</p:attrName>
                                        </p:attrNameLst>
                                      </p:cBhvr>
                                      <p:to>
                                        <p:strVal val="hidden"/>
                                      </p:to>
                                    </p:set>
                                  </p:childTnLst>
                                </p:cTn>
                              </p:par>
                              <p:par>
                                <p:cTn id="253" presetID="10" presetClass="exit" presetSubtype="0" fill="hold" grpId="1" nodeType="withEffect">
                                  <p:stCondLst>
                                    <p:cond delay="0"/>
                                  </p:stCondLst>
                                  <p:childTnLst>
                                    <p:animEffect transition="out" filter="fade">
                                      <p:cBhvr>
                                        <p:cTn id="254" dur="500"/>
                                        <p:tgtEl>
                                          <p:spTgt spid="42"/>
                                        </p:tgtEl>
                                      </p:cBhvr>
                                    </p:animEffect>
                                    <p:set>
                                      <p:cBhvr>
                                        <p:cTn id="255"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4" grpId="0"/>
      <p:bldP spid="11" grpId="0" animBg="1"/>
      <p:bldP spid="11" grpId="1" animBg="1"/>
      <p:bldP spid="12" grpId="0"/>
      <p:bldP spid="12" grpId="1"/>
      <p:bldP spid="13" grpId="0" animBg="1"/>
      <p:bldP spid="13" grpId="1" animBg="1"/>
      <p:bldP spid="14" grpId="0"/>
      <p:bldP spid="14" grpId="1"/>
      <p:bldP spid="17" grpId="0"/>
      <p:bldP spid="17" grpId="1"/>
      <p:bldP spid="20" grpId="0" animBg="1"/>
      <p:bldP spid="20" grpId="1" animBg="1"/>
      <p:bldP spid="21" grpId="0"/>
      <p:bldP spid="21" grpId="1"/>
      <p:bldP spid="23" grpId="0" animBg="1"/>
      <p:bldP spid="23" grpId="1" animBg="1"/>
      <p:bldP spid="24" grpId="0"/>
      <p:bldP spid="24" grpId="1"/>
      <p:bldP spid="26" grpId="0" animBg="1"/>
      <p:bldP spid="26" grpId="1" animBg="1"/>
      <p:bldP spid="27" grpId="0"/>
      <p:bldP spid="27" grpId="1"/>
      <p:bldP spid="30" grpId="0" animBg="1"/>
      <p:bldP spid="30" grpId="1" animBg="1"/>
      <p:bldP spid="31" grpId="0"/>
      <p:bldP spid="31" grpId="1"/>
      <p:bldP spid="33" grpId="0" animBg="1"/>
      <p:bldP spid="33" grpId="1" animBg="1"/>
      <p:bldP spid="34" grpId="0"/>
      <p:bldP spid="34" grpId="1"/>
      <p:bldP spid="38" grpId="0" animBg="1"/>
      <p:bldP spid="38" grpId="1" animBg="1"/>
      <p:bldP spid="39" grpId="0"/>
      <p:bldP spid="39" grpId="1"/>
      <p:bldP spid="42" grpId="0" animBg="1"/>
      <p:bldP spid="42" grpId="1" animBg="1"/>
      <p:bldP spid="43" grpId="0"/>
      <p:bldP spid="43" grpId="1"/>
      <p:bldP spid="37" grpId="0" animBg="1"/>
      <p:bldP spid="37" grpId="1" animBg="1"/>
      <p:bldP spid="40" grpId="0"/>
      <p:bldP spid="40"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4DEB7-F442-C14C-A341-4C227584A9CC}"/>
              </a:ext>
            </a:extLst>
          </p:cNvPr>
          <p:cNvSpPr>
            <a:spLocks noGrp="1"/>
          </p:cNvSpPr>
          <p:nvPr>
            <p:ph type="title"/>
          </p:nvPr>
        </p:nvSpPr>
        <p:spPr>
          <a:effectLst>
            <a:outerShdw blurRad="50800" dist="38100" dir="2700000" algn="tl" rotWithShape="0">
              <a:prstClr val="black">
                <a:alpha val="40000"/>
              </a:prstClr>
            </a:outerShdw>
          </a:effectLst>
        </p:spPr>
        <p:txBody>
          <a:bodyPr/>
          <a:lstStyle/>
          <a:p>
            <a:r>
              <a:rPr lang="en-US" sz="4400" dirty="0">
                <a:effectLst>
                  <a:outerShdw blurRad="38100" dist="38100" dir="2700000" algn="tl">
                    <a:srgbClr val="000000">
                      <a:alpha val="43137"/>
                    </a:srgbClr>
                  </a:outerShdw>
                </a:effectLst>
                <a:latin typeface="Franklin Gothic Book" panose="020B0503020102020204" pitchFamily="34" charset="0"/>
              </a:rPr>
              <a:t>Top 10 signs you’re too </a:t>
            </a:r>
            <a:br>
              <a:rPr lang="en-US" sz="4400" dirty="0">
                <a:effectLst>
                  <a:outerShdw blurRad="38100" dist="38100" dir="2700000" algn="tl">
                    <a:srgbClr val="000000">
                      <a:alpha val="43137"/>
                    </a:srgbClr>
                  </a:outerShdw>
                </a:effectLst>
                <a:latin typeface="Franklin Gothic Book" panose="020B0503020102020204" pitchFamily="34" charset="0"/>
              </a:rPr>
            </a:br>
            <a:r>
              <a:rPr lang="en-US" sz="4400" dirty="0">
                <a:effectLst>
                  <a:outerShdw blurRad="38100" dist="38100" dir="2700000" algn="tl">
                    <a:srgbClr val="000000">
                      <a:alpha val="43137"/>
                    </a:srgbClr>
                  </a:outerShdw>
                </a:effectLst>
                <a:latin typeface="Franklin Gothic Book" panose="020B0503020102020204" pitchFamily="34" charset="0"/>
              </a:rPr>
              <a:t>stressed</a:t>
            </a:r>
            <a:r>
              <a:rPr lang="en-US" dirty="0"/>
              <a:t/>
            </a:r>
            <a:br>
              <a:rPr lang="en-US" dirty="0"/>
            </a:br>
            <a:endParaRPr lang="en-US" dirty="0"/>
          </a:p>
        </p:txBody>
      </p:sp>
      <p:sp>
        <p:nvSpPr>
          <p:cNvPr id="3" name="Text Placeholder 2">
            <a:extLst>
              <a:ext uri="{FF2B5EF4-FFF2-40B4-BE49-F238E27FC236}">
                <a16:creationId xmlns:a16="http://schemas.microsoft.com/office/drawing/2014/main" id="{4CC4AD3D-19A0-BB41-9378-B21CEF155010}"/>
              </a:ext>
            </a:extLst>
          </p:cNvPr>
          <p:cNvSpPr>
            <a:spLocks noGrp="1"/>
          </p:cNvSpPr>
          <p:nvPr>
            <p:ph type="body" idx="1"/>
          </p:nvPr>
        </p:nvSpPr>
        <p:spPr>
          <a:xfrm>
            <a:off x="2336800" y="1981200"/>
            <a:ext cx="10972800" cy="6705600"/>
          </a:xfrm>
        </p:spPr>
        <p:txBody>
          <a:bodyPr>
            <a:normAutofit/>
          </a:bodyPr>
          <a:lstStyle/>
          <a:p>
            <a:r>
              <a:rPr lang="en-US" sz="2000" b="0" dirty="0"/>
              <a:t>You’re so tired you now answer the phone, “Hell.”</a:t>
            </a:r>
          </a:p>
          <a:p>
            <a:endParaRPr lang="en-US" sz="2000" b="0" dirty="0"/>
          </a:p>
          <a:p>
            <a:r>
              <a:rPr lang="en-US" sz="2000" b="0" dirty="0"/>
              <a:t>Starbucks is listed as your emergency contact.</a:t>
            </a:r>
          </a:p>
          <a:p>
            <a:endParaRPr lang="en-US" sz="2000" b="0" dirty="0"/>
          </a:p>
          <a:p>
            <a:r>
              <a:rPr lang="en-US" sz="2000" b="0" dirty="0"/>
              <a:t>You wake up to discover your bed is on fire, but go back to sleep because you just don’t care.</a:t>
            </a:r>
          </a:p>
          <a:p>
            <a:endParaRPr lang="en-US" sz="2000" b="0" dirty="0"/>
          </a:p>
          <a:p>
            <a:r>
              <a:rPr lang="en-US" sz="2000" b="0" dirty="0"/>
              <a:t>You have so much on your mind, you forget to go to the bathroom unless it’s on your schedule.</a:t>
            </a:r>
          </a:p>
          <a:p>
            <a:endParaRPr lang="en-US" sz="2000" b="0" dirty="0"/>
          </a:p>
          <a:p>
            <a:r>
              <a:rPr lang="en-US" sz="2000" b="0" dirty="0"/>
              <a:t>You need a vacation so badly, you’ve contemplated plotting your own kidnapping.</a:t>
            </a:r>
          </a:p>
          <a:p>
            <a:endParaRPr lang="en-US" sz="2000" b="0" dirty="0"/>
          </a:p>
          <a:p>
            <a:r>
              <a:rPr lang="en-US" sz="2000" b="0" dirty="0"/>
              <a:t>You consider Red Bull part of a balanced diet.</a:t>
            </a:r>
          </a:p>
          <a:p>
            <a:endParaRPr lang="en-US" sz="2000" b="0" dirty="0"/>
          </a:p>
          <a:p>
            <a:r>
              <a:rPr lang="en-US" sz="2000" b="0" dirty="0"/>
              <a:t>Your muscles are so tense, you’re convinced you were the Tin Man in a previous life.</a:t>
            </a:r>
          </a:p>
          <a:p>
            <a:endParaRPr lang="en-US" sz="2000" b="0" dirty="0"/>
          </a:p>
          <a:p>
            <a:r>
              <a:rPr lang="en-US" sz="2000" b="0" dirty="0"/>
              <a:t>Your partner threatens to throw your iPhone out the window after you answer a work call or email for the tenth time during your date.</a:t>
            </a:r>
          </a:p>
          <a:p>
            <a:endParaRPr lang="en-US" sz="2000" b="0" dirty="0"/>
          </a:p>
          <a:p>
            <a:r>
              <a:rPr lang="en-US" sz="2000" b="0" dirty="0"/>
              <a:t>Your best friends think you have moved away because they have not heard from you in so long.</a:t>
            </a:r>
          </a:p>
          <a:p>
            <a:endParaRPr lang="en-US" sz="2000" b="0" dirty="0"/>
          </a:p>
          <a:p>
            <a:r>
              <a:rPr lang="en-US" sz="2000" b="0" dirty="0"/>
              <a:t>You fall asleep during trips to the dentist’s office because it’s the only time you put your feet up.</a:t>
            </a:r>
          </a:p>
        </p:txBody>
      </p:sp>
      <p:pic>
        <p:nvPicPr>
          <p:cNvPr id="1028" name="Picture 4" descr="Image result for burnout or stress carto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19000" y="2667000"/>
            <a:ext cx="3116035"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180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p:cTn id="23"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p:cTn id="31"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p:cTn id="39"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 calcmode="lin" valueType="num">
                                      <p:cBhvr>
                                        <p:cTn id="47" dur="10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10" end="10"/>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10" end="10"/>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10" end="1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anim calcmode="lin" valueType="num">
                                      <p:cBhvr>
                                        <p:cTn id="55" dur="1000" fill="hold"/>
                                        <p:tgtEl>
                                          <p:spTgt spid="3">
                                            <p:txEl>
                                              <p:pRg st="12" end="12"/>
                                            </p:txEl>
                                          </p:spTgt>
                                        </p:tgtEl>
                                        <p:attrNameLst>
                                          <p:attrName>ppt_w</p:attrName>
                                        </p:attrNameLst>
                                      </p:cBhvr>
                                      <p:tavLst>
                                        <p:tav tm="0">
                                          <p:val>
                                            <p:fltVal val="0"/>
                                          </p:val>
                                        </p:tav>
                                        <p:tav tm="100000">
                                          <p:val>
                                            <p:strVal val="#ppt_w"/>
                                          </p:val>
                                        </p:tav>
                                      </p:tavLst>
                                    </p:anim>
                                    <p:anim calcmode="lin" valueType="num">
                                      <p:cBhvr>
                                        <p:cTn id="56" dur="1000" fill="hold"/>
                                        <p:tgtEl>
                                          <p:spTgt spid="3">
                                            <p:txEl>
                                              <p:pRg st="12" end="12"/>
                                            </p:txEl>
                                          </p:spTgt>
                                        </p:tgtEl>
                                        <p:attrNameLst>
                                          <p:attrName>ppt_h</p:attrName>
                                        </p:attrNameLst>
                                      </p:cBhvr>
                                      <p:tavLst>
                                        <p:tav tm="0">
                                          <p:val>
                                            <p:fltVal val="0"/>
                                          </p:val>
                                        </p:tav>
                                        <p:tav tm="100000">
                                          <p:val>
                                            <p:strVal val="#ppt_h"/>
                                          </p:val>
                                        </p:tav>
                                      </p:tavLst>
                                    </p:anim>
                                    <p:anim calcmode="lin" valueType="num">
                                      <p:cBhvr>
                                        <p:cTn id="57" dur="1000" fill="hold"/>
                                        <p:tgtEl>
                                          <p:spTgt spid="3">
                                            <p:txEl>
                                              <p:pRg st="12" end="12"/>
                                            </p:txEl>
                                          </p:spTgt>
                                        </p:tgtEl>
                                        <p:attrNameLst>
                                          <p:attrName>style.rotation</p:attrName>
                                        </p:attrNameLst>
                                      </p:cBhvr>
                                      <p:tavLst>
                                        <p:tav tm="0">
                                          <p:val>
                                            <p:fltVal val="90"/>
                                          </p:val>
                                        </p:tav>
                                        <p:tav tm="100000">
                                          <p:val>
                                            <p:fltVal val="0"/>
                                          </p:val>
                                        </p:tav>
                                      </p:tavLst>
                                    </p:anim>
                                    <p:animEffect transition="in" filter="fade">
                                      <p:cBhvr>
                                        <p:cTn id="58" dur="1000"/>
                                        <p:tgtEl>
                                          <p:spTgt spid="3">
                                            <p:txEl>
                                              <p:pRg st="12" end="1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anim calcmode="lin" valueType="num">
                                      <p:cBhvr>
                                        <p:cTn id="63" dur="1000" fill="hold"/>
                                        <p:tgtEl>
                                          <p:spTgt spid="3">
                                            <p:txEl>
                                              <p:pRg st="14" end="14"/>
                                            </p:txEl>
                                          </p:spTgt>
                                        </p:tgtEl>
                                        <p:attrNameLst>
                                          <p:attrName>ppt_w</p:attrName>
                                        </p:attrNameLst>
                                      </p:cBhvr>
                                      <p:tavLst>
                                        <p:tav tm="0">
                                          <p:val>
                                            <p:fltVal val="0"/>
                                          </p:val>
                                        </p:tav>
                                        <p:tav tm="100000">
                                          <p:val>
                                            <p:strVal val="#ppt_w"/>
                                          </p:val>
                                        </p:tav>
                                      </p:tavLst>
                                    </p:anim>
                                    <p:anim calcmode="lin" valueType="num">
                                      <p:cBhvr>
                                        <p:cTn id="64" dur="1000" fill="hold"/>
                                        <p:tgtEl>
                                          <p:spTgt spid="3">
                                            <p:txEl>
                                              <p:pRg st="14" end="14"/>
                                            </p:txEl>
                                          </p:spTgt>
                                        </p:tgtEl>
                                        <p:attrNameLst>
                                          <p:attrName>ppt_h</p:attrName>
                                        </p:attrNameLst>
                                      </p:cBhvr>
                                      <p:tavLst>
                                        <p:tav tm="0">
                                          <p:val>
                                            <p:fltVal val="0"/>
                                          </p:val>
                                        </p:tav>
                                        <p:tav tm="100000">
                                          <p:val>
                                            <p:strVal val="#ppt_h"/>
                                          </p:val>
                                        </p:tav>
                                      </p:tavLst>
                                    </p:anim>
                                    <p:anim calcmode="lin" valueType="num">
                                      <p:cBhvr>
                                        <p:cTn id="65" dur="1000" fill="hold"/>
                                        <p:tgtEl>
                                          <p:spTgt spid="3">
                                            <p:txEl>
                                              <p:pRg st="14" end="14"/>
                                            </p:txEl>
                                          </p:spTgt>
                                        </p:tgtEl>
                                        <p:attrNameLst>
                                          <p:attrName>style.rotation</p:attrName>
                                        </p:attrNameLst>
                                      </p:cBhvr>
                                      <p:tavLst>
                                        <p:tav tm="0">
                                          <p:val>
                                            <p:fltVal val="90"/>
                                          </p:val>
                                        </p:tav>
                                        <p:tav tm="100000">
                                          <p:val>
                                            <p:fltVal val="0"/>
                                          </p:val>
                                        </p:tav>
                                      </p:tavLst>
                                    </p:anim>
                                    <p:animEffect transition="in" filter="fade">
                                      <p:cBhvr>
                                        <p:cTn id="66" dur="1000"/>
                                        <p:tgtEl>
                                          <p:spTgt spid="3">
                                            <p:txEl>
                                              <p:pRg st="14" end="14"/>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nodeType="clickEffect">
                                  <p:stCondLst>
                                    <p:cond delay="0"/>
                                  </p:stCondLst>
                                  <p:childTnLst>
                                    <p:set>
                                      <p:cBhvr>
                                        <p:cTn id="70" dur="1" fill="hold">
                                          <p:stCondLst>
                                            <p:cond delay="0"/>
                                          </p:stCondLst>
                                        </p:cTn>
                                        <p:tgtEl>
                                          <p:spTgt spid="3">
                                            <p:txEl>
                                              <p:pRg st="16" end="16"/>
                                            </p:txEl>
                                          </p:spTgt>
                                        </p:tgtEl>
                                        <p:attrNameLst>
                                          <p:attrName>style.visibility</p:attrName>
                                        </p:attrNameLst>
                                      </p:cBhvr>
                                      <p:to>
                                        <p:strVal val="visible"/>
                                      </p:to>
                                    </p:set>
                                    <p:anim calcmode="lin" valueType="num">
                                      <p:cBhvr>
                                        <p:cTn id="71" dur="1000" fill="hold"/>
                                        <p:tgtEl>
                                          <p:spTgt spid="3">
                                            <p:txEl>
                                              <p:pRg st="16" end="16"/>
                                            </p:txEl>
                                          </p:spTgt>
                                        </p:tgtEl>
                                        <p:attrNameLst>
                                          <p:attrName>ppt_w</p:attrName>
                                        </p:attrNameLst>
                                      </p:cBhvr>
                                      <p:tavLst>
                                        <p:tav tm="0">
                                          <p:val>
                                            <p:fltVal val="0"/>
                                          </p:val>
                                        </p:tav>
                                        <p:tav tm="100000">
                                          <p:val>
                                            <p:strVal val="#ppt_w"/>
                                          </p:val>
                                        </p:tav>
                                      </p:tavLst>
                                    </p:anim>
                                    <p:anim calcmode="lin" valueType="num">
                                      <p:cBhvr>
                                        <p:cTn id="72" dur="1000" fill="hold"/>
                                        <p:tgtEl>
                                          <p:spTgt spid="3">
                                            <p:txEl>
                                              <p:pRg st="16" end="16"/>
                                            </p:txEl>
                                          </p:spTgt>
                                        </p:tgtEl>
                                        <p:attrNameLst>
                                          <p:attrName>ppt_h</p:attrName>
                                        </p:attrNameLst>
                                      </p:cBhvr>
                                      <p:tavLst>
                                        <p:tav tm="0">
                                          <p:val>
                                            <p:fltVal val="0"/>
                                          </p:val>
                                        </p:tav>
                                        <p:tav tm="100000">
                                          <p:val>
                                            <p:strVal val="#ppt_h"/>
                                          </p:val>
                                        </p:tav>
                                      </p:tavLst>
                                    </p:anim>
                                    <p:anim calcmode="lin" valueType="num">
                                      <p:cBhvr>
                                        <p:cTn id="73" dur="1000" fill="hold"/>
                                        <p:tgtEl>
                                          <p:spTgt spid="3">
                                            <p:txEl>
                                              <p:pRg st="16" end="16"/>
                                            </p:txEl>
                                          </p:spTgt>
                                        </p:tgtEl>
                                        <p:attrNameLst>
                                          <p:attrName>style.rotation</p:attrName>
                                        </p:attrNameLst>
                                      </p:cBhvr>
                                      <p:tavLst>
                                        <p:tav tm="0">
                                          <p:val>
                                            <p:fltVal val="90"/>
                                          </p:val>
                                        </p:tav>
                                        <p:tav tm="100000">
                                          <p:val>
                                            <p:fltVal val="0"/>
                                          </p:val>
                                        </p:tav>
                                      </p:tavLst>
                                    </p:anim>
                                    <p:animEffect transition="in" filter="fade">
                                      <p:cBhvr>
                                        <p:cTn id="74" dur="1000"/>
                                        <p:tgtEl>
                                          <p:spTgt spid="3">
                                            <p:txEl>
                                              <p:pRg st="16" end="16"/>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3">
                                            <p:txEl>
                                              <p:pRg st="18" end="18"/>
                                            </p:txEl>
                                          </p:spTgt>
                                        </p:tgtEl>
                                        <p:attrNameLst>
                                          <p:attrName>style.visibility</p:attrName>
                                        </p:attrNameLst>
                                      </p:cBhvr>
                                      <p:to>
                                        <p:strVal val="visible"/>
                                      </p:to>
                                    </p:set>
                                    <p:anim calcmode="lin" valueType="num">
                                      <p:cBhvr>
                                        <p:cTn id="79" dur="1000" fill="hold"/>
                                        <p:tgtEl>
                                          <p:spTgt spid="3">
                                            <p:txEl>
                                              <p:pRg st="18" end="18"/>
                                            </p:txEl>
                                          </p:spTgt>
                                        </p:tgtEl>
                                        <p:attrNameLst>
                                          <p:attrName>ppt_w</p:attrName>
                                        </p:attrNameLst>
                                      </p:cBhvr>
                                      <p:tavLst>
                                        <p:tav tm="0">
                                          <p:val>
                                            <p:fltVal val="0"/>
                                          </p:val>
                                        </p:tav>
                                        <p:tav tm="100000">
                                          <p:val>
                                            <p:strVal val="#ppt_w"/>
                                          </p:val>
                                        </p:tav>
                                      </p:tavLst>
                                    </p:anim>
                                    <p:anim calcmode="lin" valueType="num">
                                      <p:cBhvr>
                                        <p:cTn id="80" dur="1000" fill="hold"/>
                                        <p:tgtEl>
                                          <p:spTgt spid="3">
                                            <p:txEl>
                                              <p:pRg st="18" end="18"/>
                                            </p:txEl>
                                          </p:spTgt>
                                        </p:tgtEl>
                                        <p:attrNameLst>
                                          <p:attrName>ppt_h</p:attrName>
                                        </p:attrNameLst>
                                      </p:cBhvr>
                                      <p:tavLst>
                                        <p:tav tm="0">
                                          <p:val>
                                            <p:fltVal val="0"/>
                                          </p:val>
                                        </p:tav>
                                        <p:tav tm="100000">
                                          <p:val>
                                            <p:strVal val="#ppt_h"/>
                                          </p:val>
                                        </p:tav>
                                      </p:tavLst>
                                    </p:anim>
                                    <p:anim calcmode="lin" valueType="num">
                                      <p:cBhvr>
                                        <p:cTn id="81" dur="1000" fill="hold"/>
                                        <p:tgtEl>
                                          <p:spTgt spid="3">
                                            <p:txEl>
                                              <p:pRg st="18" end="18"/>
                                            </p:txEl>
                                          </p:spTgt>
                                        </p:tgtEl>
                                        <p:attrNameLst>
                                          <p:attrName>style.rotation</p:attrName>
                                        </p:attrNameLst>
                                      </p:cBhvr>
                                      <p:tavLst>
                                        <p:tav tm="0">
                                          <p:val>
                                            <p:fltVal val="90"/>
                                          </p:val>
                                        </p:tav>
                                        <p:tav tm="100000">
                                          <p:val>
                                            <p:fltVal val="0"/>
                                          </p:val>
                                        </p:tav>
                                      </p:tavLst>
                                    </p:anim>
                                    <p:animEffect transition="in" filter="fade">
                                      <p:cBhvr>
                                        <p:cTn id="82" dur="1000"/>
                                        <p:tgtEl>
                                          <p:spTgt spid="3">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20878-EE34-024A-B4A7-C8FDD209D6A5}"/>
              </a:ext>
            </a:extLst>
          </p:cNvPr>
          <p:cNvSpPr>
            <a:spLocks noGrp="1"/>
          </p:cNvSpPr>
          <p:nvPr>
            <p:ph type="title"/>
          </p:nvPr>
        </p:nvSpPr>
        <p:spPr/>
        <p:txBody>
          <a:bodyPr/>
          <a:lstStyle/>
          <a:p>
            <a:r>
              <a:rPr lang="en-US" dirty="0">
                <a:effectLst>
                  <a:outerShdw blurRad="38100" dist="38100" dir="2700000" algn="tl">
                    <a:srgbClr val="000000">
                      <a:alpha val="43137"/>
                    </a:srgbClr>
                  </a:outerShdw>
                </a:effectLst>
                <a:latin typeface="Franklin Gothic Book" pitchFamily="34" charset="0"/>
              </a:rPr>
              <a:t>Steps to Stress Reduction:</a:t>
            </a:r>
            <a:br>
              <a:rPr lang="en-US" dirty="0">
                <a:effectLst>
                  <a:outerShdw blurRad="38100" dist="38100" dir="2700000" algn="tl">
                    <a:srgbClr val="000000">
                      <a:alpha val="43137"/>
                    </a:srgbClr>
                  </a:outerShdw>
                </a:effectLst>
                <a:latin typeface="Franklin Gothic Book" pitchFamily="34" charset="0"/>
              </a:rPr>
            </a:br>
            <a:r>
              <a:rPr lang="en-US" sz="3700" dirty="0">
                <a:effectLst>
                  <a:outerShdw blurRad="38100" dist="38100" dir="2700000" algn="tl">
                    <a:srgbClr val="000000">
                      <a:alpha val="43137"/>
                    </a:srgbClr>
                  </a:outerShdw>
                </a:effectLst>
                <a:latin typeface="Franklin Gothic Book" pitchFamily="34" charset="0"/>
              </a:rPr>
              <a:t>Address Workplace Concerns</a:t>
            </a:r>
            <a:endParaRPr lang="en-US" sz="3700" dirty="0"/>
          </a:p>
        </p:txBody>
      </p:sp>
      <p:sp>
        <p:nvSpPr>
          <p:cNvPr id="3" name="Text Placeholder 2">
            <a:extLst>
              <a:ext uri="{FF2B5EF4-FFF2-40B4-BE49-F238E27FC236}">
                <a16:creationId xmlns:a16="http://schemas.microsoft.com/office/drawing/2014/main" id="{D324DD8F-81F2-5340-B46A-7714B2237C9B}"/>
              </a:ext>
            </a:extLst>
          </p:cNvPr>
          <p:cNvSpPr>
            <a:spLocks noGrp="1"/>
          </p:cNvSpPr>
          <p:nvPr>
            <p:ph type="body" idx="1"/>
          </p:nvPr>
        </p:nvSpPr>
        <p:spPr>
          <a:xfrm>
            <a:off x="2413000" y="1676400"/>
            <a:ext cx="13055600" cy="7235143"/>
          </a:xfrm>
        </p:spPr>
        <p:txBody>
          <a:bodyPr>
            <a:normAutofit fontScale="85000" lnSpcReduction="20000"/>
          </a:bodyPr>
          <a:lstStyle/>
          <a:p>
            <a:r>
              <a:rPr lang="en-US" dirty="0"/>
              <a:t>Evaluate your options.</a:t>
            </a:r>
            <a:r>
              <a:rPr lang="en-US" b="0" dirty="0"/>
              <a:t> </a:t>
            </a:r>
            <a:endParaRPr lang="en-US" b="0" dirty="0" smtClean="0"/>
          </a:p>
          <a:p>
            <a:endParaRPr lang="en-US" b="0" dirty="0"/>
          </a:p>
          <a:p>
            <a:r>
              <a:rPr lang="en-US" dirty="0"/>
              <a:t>Seek support.</a:t>
            </a:r>
            <a:r>
              <a:rPr lang="en-US" b="0" dirty="0"/>
              <a:t> </a:t>
            </a:r>
            <a:endParaRPr lang="en-US" b="0" dirty="0" smtClean="0"/>
          </a:p>
          <a:p>
            <a:endParaRPr lang="en-US" b="0" dirty="0"/>
          </a:p>
          <a:p>
            <a:r>
              <a:rPr lang="en-US" dirty="0"/>
              <a:t>Try to find some value in your work.</a:t>
            </a:r>
            <a:r>
              <a:rPr lang="en-US" b="0" dirty="0"/>
              <a:t> </a:t>
            </a:r>
            <a:endParaRPr lang="en-US" b="0" dirty="0" smtClean="0"/>
          </a:p>
          <a:p>
            <a:endParaRPr lang="en-US" b="0" dirty="0"/>
          </a:p>
          <a:p>
            <a:r>
              <a:rPr lang="en-US" dirty="0"/>
              <a:t>Make friends at work.</a:t>
            </a:r>
            <a:r>
              <a:rPr lang="en-US" b="0" dirty="0"/>
              <a:t> </a:t>
            </a:r>
            <a:endParaRPr lang="en-US" b="0" dirty="0" smtClean="0"/>
          </a:p>
          <a:p>
            <a:endParaRPr lang="en-US" b="0" dirty="0"/>
          </a:p>
          <a:p>
            <a:r>
              <a:rPr lang="en-US" dirty="0"/>
              <a:t>Take time off.</a:t>
            </a:r>
            <a:r>
              <a:rPr lang="en-US" b="0" dirty="0"/>
              <a:t> </a:t>
            </a:r>
            <a:endParaRPr lang="en-US" b="0" dirty="0" smtClean="0"/>
          </a:p>
          <a:p>
            <a:endParaRPr lang="en-US" b="0" dirty="0"/>
          </a:p>
          <a:p>
            <a:r>
              <a:rPr lang="en-US" dirty="0"/>
              <a:t>Set boundaries.</a:t>
            </a:r>
            <a:r>
              <a:rPr lang="en-US" b="0" dirty="0"/>
              <a:t> </a:t>
            </a:r>
            <a:endParaRPr lang="en-US" b="0" dirty="0" smtClean="0"/>
          </a:p>
          <a:p>
            <a:endParaRPr lang="en-US" b="0" dirty="0"/>
          </a:p>
          <a:p>
            <a:r>
              <a:rPr lang="en-US" dirty="0"/>
              <a:t>Take a daily break from technology.</a:t>
            </a:r>
            <a:r>
              <a:rPr lang="en-US" b="0" dirty="0"/>
              <a:t> </a:t>
            </a:r>
          </a:p>
        </p:txBody>
      </p:sp>
    </p:spTree>
    <p:extLst>
      <p:ext uri="{BB962C8B-B14F-4D97-AF65-F5344CB8AC3E}">
        <p14:creationId xmlns:p14="http://schemas.microsoft.com/office/powerpoint/2010/main" val="266807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randombar(horizontal)">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32" dur="500"/>
                                        <p:tgtEl>
                                          <p:spTgt spid="3">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animEffect transition="in" filter="randombar(horizontal)">
                                      <p:cBhvr>
                                        <p:cTn id="3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2336800" y="2472550"/>
            <a:ext cx="11582400" cy="4673600"/>
          </a:xfrm>
          <a:prstGeom prst="roundRect">
            <a:avLst/>
          </a:prstGeom>
          <a:solidFill>
            <a:srgbClr val="D1D3D4"/>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solidFill>
                <a:srgbClr val="000099"/>
              </a:solidFill>
              <a:latin typeface="Arial" pitchFamily="34" charset="0"/>
            </a:endParaRPr>
          </a:p>
        </p:txBody>
      </p:sp>
      <p:sp>
        <p:nvSpPr>
          <p:cNvPr id="43010" name="Title 1"/>
          <p:cNvSpPr>
            <a:spLocks noGrp="1"/>
          </p:cNvSpPr>
          <p:nvPr>
            <p:ph type="title"/>
          </p:nvPr>
        </p:nvSpPr>
        <p:spPr bwMode="auto">
          <a:noFill/>
          <a:ln>
            <a:miter lim="800000"/>
            <a:headEnd/>
            <a:tailEnd/>
          </a:ln>
        </p:spPr>
        <p:txBody>
          <a:bodyPr vert="horz" wrap="square" lIns="121920" tIns="60960" rIns="121920" bIns="60960" numCol="1" anchor="t" anchorCtr="0" compatLnSpc="1">
            <a:prstTxWarp prst="textNoShape">
              <a:avLst/>
            </a:prstTxWarp>
          </a:bodyPr>
          <a:lstStyle/>
          <a:p>
            <a:pPr algn="r"/>
            <a:r>
              <a:rPr lang="en-US" dirty="0">
                <a:effectLst>
                  <a:outerShdw blurRad="38100" dist="38100" dir="2700000" algn="tl">
                    <a:srgbClr val="000000">
                      <a:alpha val="43137"/>
                    </a:srgbClr>
                  </a:outerShdw>
                </a:effectLst>
                <a:latin typeface="Franklin Gothic Book" pitchFamily="34" charset="0"/>
              </a:rPr>
              <a:t>Steps to Stress Reduction:</a:t>
            </a:r>
            <a:br>
              <a:rPr lang="en-US" dirty="0">
                <a:effectLst>
                  <a:outerShdw blurRad="38100" dist="38100" dir="2700000" algn="tl">
                    <a:srgbClr val="000000">
                      <a:alpha val="43137"/>
                    </a:srgbClr>
                  </a:outerShdw>
                </a:effectLst>
                <a:latin typeface="Franklin Gothic Book" pitchFamily="34" charset="0"/>
              </a:rPr>
            </a:br>
            <a:r>
              <a:rPr lang="en-US" sz="3733" dirty="0">
                <a:effectLst>
                  <a:outerShdw blurRad="38100" dist="38100" dir="2700000" algn="tl">
                    <a:srgbClr val="000000">
                      <a:alpha val="43137"/>
                    </a:srgbClr>
                  </a:outerShdw>
                </a:effectLst>
                <a:latin typeface="Franklin Gothic Book" pitchFamily="34" charset="0"/>
              </a:rPr>
              <a:t>Engage in Self -Care</a:t>
            </a:r>
          </a:p>
        </p:txBody>
      </p:sp>
      <p:sp>
        <p:nvSpPr>
          <p:cNvPr id="43011" name="Content Placeholder 2"/>
          <p:cNvSpPr>
            <a:spLocks noGrp="1"/>
          </p:cNvSpPr>
          <p:nvPr>
            <p:ph type="body" idx="1"/>
          </p:nvPr>
        </p:nvSpPr>
        <p:spPr bwMode="auto">
          <a:xfrm>
            <a:off x="2870200" y="2675750"/>
            <a:ext cx="6031363" cy="4267200"/>
          </a:xfrm>
          <a:noFill/>
          <a:ln>
            <a:miter lim="800000"/>
            <a:headEnd/>
            <a:tailEnd/>
          </a:ln>
        </p:spPr>
        <p:txBody>
          <a:bodyPr vert="horz" wrap="square" lIns="121920" tIns="60960" rIns="121920" bIns="60960" numCol="1" anchor="t" anchorCtr="0" compatLnSpc="1">
            <a:prstTxWarp prst="textNoShape">
              <a:avLst/>
            </a:prstTxWarp>
            <a:normAutofit fontScale="85000" lnSpcReduction="10000"/>
          </a:bodyPr>
          <a:lstStyle/>
          <a:p>
            <a:pPr algn="ctr">
              <a:lnSpc>
                <a:spcPct val="114000"/>
              </a:lnSpc>
              <a:spcBef>
                <a:spcPct val="20000"/>
              </a:spcBef>
              <a:spcAft>
                <a:spcPct val="0"/>
              </a:spcAft>
              <a:buClr>
                <a:schemeClr val="tx2"/>
              </a:buClr>
            </a:pPr>
            <a:r>
              <a:rPr lang="en-US" sz="5800" u="sng" dirty="0">
                <a:latin typeface="Franklin Gothic Book" pitchFamily="34" charset="0"/>
              </a:rPr>
              <a:t>Self-care</a:t>
            </a:r>
            <a:r>
              <a:rPr lang="en-US" sz="4267" dirty="0">
                <a:latin typeface="Franklin Gothic Book" pitchFamily="34" charset="0"/>
              </a:rPr>
              <a:t> </a:t>
            </a:r>
            <a:r>
              <a:rPr lang="en-US" b="0" dirty="0">
                <a:latin typeface="Franklin Gothic Book" pitchFamily="34" charset="0"/>
              </a:rPr>
              <a:t>is</a:t>
            </a:r>
            <a:r>
              <a:rPr lang="en-US" sz="4267" b="0" dirty="0">
                <a:latin typeface="Franklin Gothic Book" pitchFamily="34" charset="0"/>
              </a:rPr>
              <a:t> </a:t>
            </a:r>
            <a:r>
              <a:rPr lang="en-US" b="0" dirty="0"/>
              <a:t>the practice of taking an active role in protecting one's own well-being and happiness, in particular during periods of stress</a:t>
            </a:r>
            <a:r>
              <a:rPr lang="en-US" sz="3733" b="0" dirty="0">
                <a:latin typeface="Franklin Gothic Book" pitchFamily="34" charset="0"/>
              </a:rPr>
              <a:t>.</a:t>
            </a:r>
            <a:r>
              <a:rPr lang="en-US" sz="3733" dirty="0">
                <a:latin typeface="Franklin Gothic Book" pitchFamily="34" charset="0"/>
              </a:rPr>
              <a:t> </a:t>
            </a:r>
          </a:p>
          <a:p>
            <a:endParaRPr lang="en-US" dirty="0"/>
          </a:p>
        </p:txBody>
      </p:sp>
      <p:pic>
        <p:nvPicPr>
          <p:cNvPr id="7" name="Picture 6" descr="yoga male.jpg"/>
          <p:cNvPicPr>
            <a:picLocks noChangeAspect="1"/>
          </p:cNvPicPr>
          <p:nvPr/>
        </p:nvPicPr>
        <p:blipFill>
          <a:blip r:embed="rId3" cstate="print"/>
          <a:stretch>
            <a:fillRect/>
          </a:stretch>
        </p:blipFill>
        <p:spPr>
          <a:xfrm>
            <a:off x="9194800" y="2077439"/>
            <a:ext cx="3657600" cy="54638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0634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fade">
                                      <p:cBhvr>
                                        <p:cTn id="7" dur="1000"/>
                                        <p:tgtEl>
                                          <p:spTgt spid="43010"/>
                                        </p:tgtEl>
                                      </p:cBhvr>
                                    </p:animEffect>
                                    <p:anim calcmode="lin" valueType="num">
                                      <p:cBhvr>
                                        <p:cTn id="8" dur="1000" fill="hold"/>
                                        <p:tgtEl>
                                          <p:spTgt spid="43010"/>
                                        </p:tgtEl>
                                        <p:attrNameLst>
                                          <p:attrName>ppt_x</p:attrName>
                                        </p:attrNameLst>
                                      </p:cBhvr>
                                      <p:tavLst>
                                        <p:tav tm="0">
                                          <p:val>
                                            <p:strVal val="#ppt_x"/>
                                          </p:val>
                                        </p:tav>
                                        <p:tav tm="100000">
                                          <p:val>
                                            <p:strVal val="#ppt_x"/>
                                          </p:val>
                                        </p:tav>
                                      </p:tavLst>
                                    </p:anim>
                                    <p:anim calcmode="lin" valueType="num">
                                      <p:cBhvr>
                                        <p:cTn id="9" dur="1000" fill="hold"/>
                                        <p:tgtEl>
                                          <p:spTgt spid="430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7" presetClass="entr" presetSubtype="0" fill="hold" grpId="0" nodeType="afterEffect">
                                  <p:stCondLst>
                                    <p:cond delay="0"/>
                                  </p:stCondLst>
                                  <p:childTnLst>
                                    <p:set>
                                      <p:cBhvr>
                                        <p:cTn id="23" dur="1" fill="hold">
                                          <p:stCondLst>
                                            <p:cond delay="0"/>
                                          </p:stCondLst>
                                        </p:cTn>
                                        <p:tgtEl>
                                          <p:spTgt spid="43011">
                                            <p:txEl>
                                              <p:pRg st="0" end="0"/>
                                            </p:txEl>
                                          </p:spTgt>
                                        </p:tgtEl>
                                        <p:attrNameLst>
                                          <p:attrName>style.visibility</p:attrName>
                                        </p:attrNameLst>
                                      </p:cBhvr>
                                      <p:to>
                                        <p:strVal val="visible"/>
                                      </p:to>
                                    </p:set>
                                    <p:animEffect transition="in" filter="fade">
                                      <p:cBhvr>
                                        <p:cTn id="24" dur="2000"/>
                                        <p:tgtEl>
                                          <p:spTgt spid="43011">
                                            <p:txEl>
                                              <p:pRg st="0" end="0"/>
                                            </p:txEl>
                                          </p:spTgt>
                                        </p:tgtEl>
                                      </p:cBhvr>
                                    </p:animEffect>
                                    <p:anim calcmode="lin" valueType="num">
                                      <p:cBhvr>
                                        <p:cTn id="25" dur="2000" fill="hold"/>
                                        <p:tgtEl>
                                          <p:spTgt spid="43011">
                                            <p:txEl>
                                              <p:pRg st="0" end="0"/>
                                            </p:txEl>
                                          </p:spTgt>
                                        </p:tgtEl>
                                        <p:attrNameLst>
                                          <p:attrName>ppt_x</p:attrName>
                                        </p:attrNameLst>
                                      </p:cBhvr>
                                      <p:tavLst>
                                        <p:tav tm="0">
                                          <p:val>
                                            <p:strVal val="#ppt_x"/>
                                          </p:val>
                                        </p:tav>
                                        <p:tav tm="100000">
                                          <p:val>
                                            <p:strVal val="#ppt_x"/>
                                          </p:val>
                                        </p:tav>
                                      </p:tavLst>
                                    </p:anim>
                                    <p:anim calcmode="lin" valueType="num">
                                      <p:cBhvr>
                                        <p:cTn id="26" dur="2000" fill="hold"/>
                                        <p:tgtEl>
                                          <p:spTgt spid="430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3010" grpId="0" animBg="1"/>
      <p:bldP spid="43011"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ritGlory-PPT-template" id="{25FF1998-5BA4-3346-9F04-C45D263CFD75}" vid="{CA984101-C6EB-4A46-A17E-53FE57953CC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GritGlory-PPT-template-2</Template>
  <TotalTime>959</TotalTime>
  <Words>1715</Words>
  <Application>Microsoft Office PowerPoint</Application>
  <PresentationFormat>Custom</PresentationFormat>
  <Paragraphs>231</Paragraphs>
  <Slides>16</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Franklin Gothic Book</vt:lpstr>
      <vt:lpstr>Times New Roman</vt:lpstr>
      <vt:lpstr>Wingdings</vt:lpstr>
      <vt:lpstr>Office Theme</vt:lpstr>
      <vt:lpstr>Burnout &amp; Self-Care</vt:lpstr>
      <vt:lpstr>OBJECTIVES</vt:lpstr>
      <vt:lpstr>WORLD HEALTH ORGANIZATION </vt:lpstr>
      <vt:lpstr>WORLD HEALTH ORGANIZATION cont’d.</vt:lpstr>
      <vt:lpstr>COMMON CAUSES </vt:lpstr>
      <vt:lpstr>PowerPoint Presentation</vt:lpstr>
      <vt:lpstr>Top 10 signs you’re too  stressed </vt:lpstr>
      <vt:lpstr>Steps to Stress Reduction: Address Workplace Concerns</vt:lpstr>
      <vt:lpstr>Steps to Stress Reduction: Engage in Self -Care</vt:lpstr>
      <vt:lpstr>Self-Care: The ABCs</vt:lpstr>
      <vt:lpstr>Self-Care: The ABCs Awareness</vt:lpstr>
      <vt:lpstr>Self-Care: The ABCs Balance</vt:lpstr>
      <vt:lpstr>Self-Care: The ABCs Commitment</vt:lpstr>
      <vt:lpstr>PowerPoint Presentation</vt:lpstr>
      <vt:lpstr>Steps to Stress Reduction: Seek Professional Help</vt:lpstr>
      <vt:lpstr>REFERENCES</vt:lpstr>
    </vt:vector>
  </TitlesOfParts>
  <Company>University of Nebraska-Lincoln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 Fiddelke</dc:creator>
  <cp:lastModifiedBy>Mandy Hansen</cp:lastModifiedBy>
  <cp:revision>67</cp:revision>
  <dcterms:created xsi:type="dcterms:W3CDTF">2018-09-25T20:37:23Z</dcterms:created>
  <dcterms:modified xsi:type="dcterms:W3CDTF">2019-10-23T18:28:51Z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2018-08-28T00:00:00Z</vt:filetime>
  </property>
  <property fmtid="{D5CDD505-2E9C-101B-9397-08002B2CF9AE}" pid="3" name="Creator">
    <vt:lpwstr>Adobe InDesign CC 13.0 (Macintosh)</vt:lpwstr>
  </property>
  <property fmtid="{D5CDD505-2E9C-101B-9397-08002B2CF9AE}" pid="4" name="LastSaved">
    <vt:filetime>2018-08-28T00:00:00Z</vt:filetime>
  </property>
</Properties>
</file>