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7" r:id="rId3"/>
    <p:sldId id="281" r:id="rId4"/>
    <p:sldId id="257" r:id="rId5"/>
    <p:sldId id="275" r:id="rId6"/>
    <p:sldId id="258" r:id="rId7"/>
    <p:sldId id="260" r:id="rId8"/>
    <p:sldId id="259" r:id="rId9"/>
    <p:sldId id="261" r:id="rId10"/>
    <p:sldId id="262" r:id="rId11"/>
    <p:sldId id="264" r:id="rId12"/>
    <p:sldId id="265" r:id="rId13"/>
    <p:sldId id="267" r:id="rId14"/>
    <p:sldId id="268" r:id="rId15"/>
    <p:sldId id="269" r:id="rId16"/>
    <p:sldId id="270" r:id="rId17"/>
    <p:sldId id="266" r:id="rId18"/>
    <p:sldId id="271" r:id="rId19"/>
    <p:sldId id="282" r:id="rId20"/>
    <p:sldId id="283" r:id="rId21"/>
    <p:sldId id="273" r:id="rId22"/>
    <p:sldId id="272" r:id="rId23"/>
    <p:sldId id="27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111" d="100"/>
          <a:sy n="111" d="100"/>
        </p:scale>
        <p:origin x="59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019D5-3E00-490B-85DC-3A78384876D2}"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B54FC-5737-4CD6-96C5-45D1419038F3}" type="slidenum">
              <a:rPr lang="en-US" smtClean="0"/>
              <a:t>‹#›</a:t>
            </a:fld>
            <a:endParaRPr lang="en-US"/>
          </a:p>
        </p:txBody>
      </p:sp>
    </p:spTree>
    <p:extLst>
      <p:ext uri="{BB962C8B-B14F-4D97-AF65-F5344CB8AC3E}">
        <p14:creationId xmlns:p14="http://schemas.microsoft.com/office/powerpoint/2010/main" val="375084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B634BB-9597-400F-8980-01B6B3E83F15}" type="datetime1">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171295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84675-EBDB-490A-A714-3BA5F7F68B7B}" type="datetime1">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1821875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242118-2B83-4AAE-90DC-3CB15378434E}" type="datetime1">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252614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32CA1-4BEE-4852-AA70-C874636A5130}" type="datetime1">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36452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F6C2A0-FA37-4709-A6E7-C572DB21604D}" type="datetime1">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266162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575286-96FB-478C-BF14-6C4182FDC407}" type="datetime1">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2961571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2EBDB3-7833-49EA-9D00-1B95F50645E3}" type="datetime1">
              <a:rPr lang="en-US" smtClean="0"/>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154075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DBB354-F7E5-4AE9-A77B-FDD03AA892FC}" type="datetime1">
              <a:rPr lang="en-US" smtClean="0"/>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3090019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9F224-2F2F-4B4D-82CD-BBCDE17236A1}" type="datetime1">
              <a:rPr lang="en-US" smtClean="0"/>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1388938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EB6EA0-8B58-4D05-AC4C-52802F0CA4E8}" type="datetime1">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375876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4A0959-E6BA-4F78-A998-0C5592C5DE67}" type="datetime1">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A1276-CEF1-4DB2-8F0E-05C11C2A7A09}" type="slidenum">
              <a:rPr lang="en-US" smtClean="0"/>
              <a:t>‹#›</a:t>
            </a:fld>
            <a:endParaRPr lang="en-US"/>
          </a:p>
        </p:txBody>
      </p:sp>
    </p:spTree>
    <p:extLst>
      <p:ext uri="{BB962C8B-B14F-4D97-AF65-F5344CB8AC3E}">
        <p14:creationId xmlns:p14="http://schemas.microsoft.com/office/powerpoint/2010/main" val="329003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37566-64C7-47EB-B7F3-0E9BFF74E69E}" type="datetime1">
              <a:rPr lang="en-US" smtClean="0"/>
              <a:t>6/13/2024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A1276-CEF1-4DB2-8F0E-05C11C2A7A09}" type="slidenum">
              <a:rPr lang="en-US" smtClean="0"/>
              <a:t>‹#›</a:t>
            </a:fld>
            <a:endParaRPr lang="en-US"/>
          </a:p>
        </p:txBody>
      </p:sp>
    </p:spTree>
    <p:extLst>
      <p:ext uri="{BB962C8B-B14F-4D97-AF65-F5344CB8AC3E}">
        <p14:creationId xmlns:p14="http://schemas.microsoft.com/office/powerpoint/2010/main" val="3041356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ww.nobelprize.org/prizes/medicine/1963/summary/" TargetMode="External"/><Relationship Id="rId4" Type="http://schemas.openxmlformats.org/officeDocument/2006/relationships/image" Target="../media/image38.png"/><Relationship Id="rId9" Type="http://schemas.openxmlformats.org/officeDocument/2006/relationships/image" Target="../media/image300.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2.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tiff"/><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92925" y="191540"/>
            <a:ext cx="9144000" cy="2961323"/>
          </a:xfrm>
          <a:ln w="38100"/>
        </p:spPr>
        <p:style>
          <a:lnRef idx="2">
            <a:schemeClr val="dk1"/>
          </a:lnRef>
          <a:fillRef idx="1">
            <a:schemeClr val="lt1"/>
          </a:fillRef>
          <a:effectRef idx="0">
            <a:schemeClr val="dk1"/>
          </a:effectRef>
          <a:fontRef idx="minor">
            <a:schemeClr val="dk1"/>
          </a:fontRef>
        </p:style>
        <p:txBody>
          <a:bodyPr>
            <a:normAutofit fontScale="90000"/>
          </a:bodyPr>
          <a:lstStyle/>
          <a:p>
            <a:r>
              <a:rPr lang="en-US" sz="4900" b="1" dirty="0"/>
              <a:t>Ultra power micro-electromechanical systems (MEMS) computing hardware for edge AI applications</a:t>
            </a:r>
            <a:br>
              <a:rPr lang="en-US" dirty="0"/>
            </a:br>
            <a:r>
              <a:rPr lang="en-US" sz="4000" dirty="0"/>
              <a:t>Fadi Alsaleem</a:t>
            </a:r>
          </a:p>
        </p:txBody>
      </p:sp>
      <p:pic>
        <p:nvPicPr>
          <p:cNvPr id="16" name="Picture 15"/>
          <p:cNvPicPr>
            <a:picLocks noChangeAspect="1"/>
          </p:cNvPicPr>
          <p:nvPr/>
        </p:nvPicPr>
        <p:blipFill>
          <a:blip r:embed="rId2"/>
          <a:stretch>
            <a:fillRect/>
          </a:stretch>
        </p:blipFill>
        <p:spPr>
          <a:xfrm>
            <a:off x="442622" y="4778192"/>
            <a:ext cx="1842656" cy="1850882"/>
          </a:xfrm>
          <a:prstGeom prst="rect">
            <a:avLst/>
          </a:prstGeom>
        </p:spPr>
      </p:pic>
      <p:pic>
        <p:nvPicPr>
          <p:cNvPr id="17" name="Picture 16"/>
          <p:cNvPicPr>
            <a:picLocks noChangeAspect="1"/>
          </p:cNvPicPr>
          <p:nvPr/>
        </p:nvPicPr>
        <p:blipFill>
          <a:blip r:embed="rId3"/>
          <a:stretch>
            <a:fillRect/>
          </a:stretch>
        </p:blipFill>
        <p:spPr>
          <a:xfrm>
            <a:off x="2532937" y="4891605"/>
            <a:ext cx="1638546" cy="1638546"/>
          </a:xfrm>
          <a:prstGeom prst="rect">
            <a:avLst/>
          </a:prstGeom>
        </p:spPr>
      </p:pic>
      <p:pic>
        <p:nvPicPr>
          <p:cNvPr id="18" name="Picture 17"/>
          <p:cNvPicPr>
            <a:picLocks noChangeAspect="1"/>
          </p:cNvPicPr>
          <p:nvPr/>
        </p:nvPicPr>
        <p:blipFill>
          <a:blip r:embed="rId4"/>
          <a:stretch>
            <a:fillRect/>
          </a:stretch>
        </p:blipFill>
        <p:spPr>
          <a:xfrm>
            <a:off x="4666801" y="4891605"/>
            <a:ext cx="1624057" cy="1624057"/>
          </a:xfrm>
          <a:prstGeom prst="rect">
            <a:avLst/>
          </a:prstGeom>
        </p:spPr>
      </p:pic>
      <p:pic>
        <p:nvPicPr>
          <p:cNvPr id="20" name="Picture 19"/>
          <p:cNvPicPr>
            <a:picLocks noChangeAspect="1"/>
          </p:cNvPicPr>
          <p:nvPr/>
        </p:nvPicPr>
        <p:blipFill>
          <a:blip r:embed="rId5"/>
          <a:stretch>
            <a:fillRect/>
          </a:stretch>
        </p:blipFill>
        <p:spPr>
          <a:xfrm>
            <a:off x="6784317" y="4798884"/>
            <a:ext cx="1667695" cy="1667695"/>
          </a:xfrm>
          <a:prstGeom prst="rect">
            <a:avLst/>
          </a:prstGeom>
        </p:spPr>
      </p:pic>
      <p:pic>
        <p:nvPicPr>
          <p:cNvPr id="21" name="Picture 20"/>
          <p:cNvPicPr>
            <a:picLocks noChangeAspect="1"/>
          </p:cNvPicPr>
          <p:nvPr/>
        </p:nvPicPr>
        <p:blipFill>
          <a:blip r:embed="rId6"/>
          <a:stretch>
            <a:fillRect/>
          </a:stretch>
        </p:blipFill>
        <p:spPr>
          <a:xfrm>
            <a:off x="8972365" y="4803323"/>
            <a:ext cx="1586851" cy="1586851"/>
          </a:xfrm>
          <a:prstGeom prst="rect">
            <a:avLst/>
          </a:prstGeom>
        </p:spPr>
      </p:pic>
      <p:pic>
        <p:nvPicPr>
          <p:cNvPr id="22" name="Picture 21"/>
          <p:cNvPicPr>
            <a:picLocks noChangeAspect="1"/>
          </p:cNvPicPr>
          <p:nvPr/>
        </p:nvPicPr>
        <p:blipFill>
          <a:blip r:embed="rId7"/>
          <a:stretch>
            <a:fillRect/>
          </a:stretch>
        </p:blipFill>
        <p:spPr>
          <a:xfrm>
            <a:off x="2173371" y="3599274"/>
            <a:ext cx="1886205" cy="754482"/>
          </a:xfrm>
          <a:prstGeom prst="rect">
            <a:avLst/>
          </a:prstGeom>
        </p:spPr>
      </p:pic>
      <p:pic>
        <p:nvPicPr>
          <p:cNvPr id="24" name="Picture 23"/>
          <p:cNvPicPr>
            <a:picLocks noChangeAspect="1"/>
          </p:cNvPicPr>
          <p:nvPr/>
        </p:nvPicPr>
        <p:blipFill>
          <a:blip r:embed="rId8"/>
          <a:stretch>
            <a:fillRect/>
          </a:stretch>
        </p:blipFill>
        <p:spPr>
          <a:xfrm>
            <a:off x="7363240" y="3507850"/>
            <a:ext cx="1924579" cy="845906"/>
          </a:xfrm>
          <a:prstGeom prst="rect">
            <a:avLst/>
          </a:prstGeom>
        </p:spPr>
      </p:pic>
      <p:pic>
        <p:nvPicPr>
          <p:cNvPr id="25" name="Picture 24"/>
          <p:cNvPicPr>
            <a:picLocks noChangeAspect="1"/>
          </p:cNvPicPr>
          <p:nvPr/>
        </p:nvPicPr>
        <p:blipFill>
          <a:blip r:embed="rId9"/>
          <a:stretch>
            <a:fillRect/>
          </a:stretch>
        </p:blipFill>
        <p:spPr>
          <a:xfrm>
            <a:off x="4909707" y="3611555"/>
            <a:ext cx="2164773" cy="925063"/>
          </a:xfrm>
          <a:prstGeom prst="rect">
            <a:avLst/>
          </a:prstGeom>
        </p:spPr>
      </p:pic>
    </p:spTree>
    <p:extLst>
      <p:ext uri="{BB962C8B-B14F-4D97-AF65-F5344CB8AC3E}">
        <p14:creationId xmlns:p14="http://schemas.microsoft.com/office/powerpoint/2010/main" val="2180032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6126018" cy="974148"/>
          </a:xfrm>
          <a:ln>
            <a:solidFill>
              <a:schemeClr val="tx1"/>
            </a:solidFill>
          </a:ln>
        </p:spPr>
        <p:txBody>
          <a:bodyPr>
            <a:normAutofit fontScale="90000"/>
          </a:bodyPr>
          <a:lstStyle/>
          <a:p>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MEMS Is The Solution! </a:t>
            </a:r>
            <a:br>
              <a:rPr lang="en-US" b="1" dirty="0">
                <a:latin typeface="Arial" panose="020B0604020202020204" pitchFamily="34" charset="0"/>
                <a:cs typeface="Arial" panose="020B0604020202020204" pitchFamily="34" charset="0"/>
              </a:rPr>
            </a:br>
            <a:endParaRPr lang="en-US" dirty="0"/>
          </a:p>
        </p:txBody>
      </p:sp>
      <p:pic>
        <p:nvPicPr>
          <p:cNvPr id="4" name="Picture 3"/>
          <p:cNvPicPr>
            <a:picLocks noChangeAspect="1"/>
          </p:cNvPicPr>
          <p:nvPr/>
        </p:nvPicPr>
        <p:blipFill>
          <a:blip r:embed="rId2"/>
          <a:stretch>
            <a:fillRect/>
          </a:stretch>
        </p:blipFill>
        <p:spPr>
          <a:xfrm>
            <a:off x="838200" y="1690688"/>
            <a:ext cx="6710604" cy="2048043"/>
          </a:xfrm>
          <a:prstGeom prst="rect">
            <a:avLst/>
          </a:prstGeom>
        </p:spPr>
      </p:pic>
      <p:sp>
        <p:nvSpPr>
          <p:cNvPr id="5" name="Rectangle 4"/>
          <p:cNvSpPr/>
          <p:nvPr/>
        </p:nvSpPr>
        <p:spPr>
          <a:xfrm>
            <a:off x="972180" y="4326756"/>
            <a:ext cx="10058400" cy="1938992"/>
          </a:xfrm>
          <a:prstGeom prst="rect">
            <a:avLst/>
          </a:prstGeom>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rPr>
              <a:t>Parallel-plate capacitor that depends on the separation between two electrodes</a:t>
            </a:r>
          </a:p>
          <a:p>
            <a:pPr marL="285750" indent="-285750">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rPr>
              <a:t>The upper electrode is biased by a DC and AC voltages and can move due to the influence of the environment (i.e. temperature, pressure).</a:t>
            </a:r>
          </a:p>
          <a:p>
            <a:pPr marL="285750" indent="-285750">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rPr>
              <a:t>Thus producing a capacitive (voltage) change that correlates to the measurement of interest.</a:t>
            </a:r>
            <a:endParaRPr lang="en-US" sz="2400" dirty="0"/>
          </a:p>
        </p:txBody>
      </p:sp>
      <p:sp>
        <p:nvSpPr>
          <p:cNvPr id="6" name="TextBox 5"/>
          <p:cNvSpPr txBox="1"/>
          <p:nvPr/>
        </p:nvSpPr>
        <p:spPr>
          <a:xfrm>
            <a:off x="7548804" y="2247945"/>
            <a:ext cx="4151616" cy="1631216"/>
          </a:xfrm>
          <a:prstGeom prst="rect">
            <a:avLst/>
          </a:prstGeom>
          <a:noFill/>
        </p:spPr>
        <p:txBody>
          <a:bodyPr wrap="square" rtlCol="0">
            <a:spAutoFit/>
          </a:bodyPr>
          <a:lstStyle/>
          <a:p>
            <a:endParaRPr lang="en-US" sz="2000" dirty="0">
              <a:latin typeface="Georgia" panose="02040502050405020303" pitchFamily="18" charset="0"/>
            </a:endParaRPr>
          </a:p>
          <a:p>
            <a:pPr marL="1028700" lvl="1" indent="-571500">
              <a:buFont typeface="Arial" panose="020B0604020202020204" pitchFamily="34" charset="0"/>
              <a:buChar char="•"/>
            </a:pPr>
            <a:r>
              <a:rPr lang="en-US" sz="2000" dirty="0">
                <a:latin typeface="Georgia" panose="02040502050405020303" pitchFamily="18" charset="0"/>
              </a:rPr>
              <a:t>Small size</a:t>
            </a:r>
          </a:p>
          <a:p>
            <a:pPr marL="1028700" lvl="1" indent="-571500">
              <a:buFont typeface="Arial" panose="020B0604020202020204" pitchFamily="34" charset="0"/>
              <a:buChar char="•"/>
            </a:pPr>
            <a:r>
              <a:rPr lang="en-US" sz="2000" dirty="0">
                <a:latin typeface="Georgia" panose="02040502050405020303" pitchFamily="18" charset="0"/>
              </a:rPr>
              <a:t>Low power</a:t>
            </a:r>
          </a:p>
          <a:p>
            <a:pPr marL="1028700" lvl="1" indent="-571500">
              <a:buFont typeface="Arial" panose="020B0604020202020204" pitchFamily="34" charset="0"/>
              <a:buChar char="•"/>
            </a:pPr>
            <a:r>
              <a:rPr lang="en-US" sz="2000" dirty="0">
                <a:latin typeface="Georgia" panose="02040502050405020303" pitchFamily="18" charset="0"/>
              </a:rPr>
              <a:t>Fast response time</a:t>
            </a:r>
          </a:p>
          <a:p>
            <a:pPr marL="1028700" lvl="1" indent="-571500">
              <a:buFont typeface="Arial" panose="020B0604020202020204" pitchFamily="34" charset="0"/>
              <a:buChar char="•"/>
            </a:pPr>
            <a:r>
              <a:rPr lang="en-US" sz="2000" dirty="0">
                <a:latin typeface="Georgia" panose="02040502050405020303" pitchFamily="18" charset="0"/>
              </a:rPr>
              <a:t>High bandwidth</a:t>
            </a:r>
          </a:p>
        </p:txBody>
      </p:sp>
      <p:sp>
        <p:nvSpPr>
          <p:cNvPr id="3" name="Rectangle 2"/>
          <p:cNvSpPr/>
          <p:nvPr/>
        </p:nvSpPr>
        <p:spPr>
          <a:xfrm>
            <a:off x="4042160" y="3801911"/>
            <a:ext cx="1399776" cy="461665"/>
          </a:xfrm>
          <a:prstGeom prst="rect">
            <a:avLst/>
          </a:prstGeom>
        </p:spPr>
        <p:txBody>
          <a:bodyPr wrap="square">
            <a:spAutoFit/>
          </a:bodyPr>
          <a:lstStyle/>
          <a:p>
            <a:r>
              <a:rPr lang="en-US" sz="2400" b="1" dirty="0">
                <a:solidFill>
                  <a:srgbClr val="040C28"/>
                </a:solidFill>
                <a:latin typeface="Google Sans"/>
              </a:rPr>
              <a:t>C = </a:t>
            </a:r>
            <a:r>
              <a:rPr lang="el-GR" sz="2400" b="1" dirty="0">
                <a:solidFill>
                  <a:srgbClr val="040C28"/>
                </a:solidFill>
                <a:latin typeface="Google Sans"/>
              </a:rPr>
              <a:t>ε</a:t>
            </a:r>
            <a:r>
              <a:rPr lang="en-US" sz="2400" b="1" dirty="0" err="1">
                <a:solidFill>
                  <a:srgbClr val="040C28"/>
                </a:solidFill>
                <a:latin typeface="Google Sans"/>
              </a:rPr>
              <a:t>A/d</a:t>
            </a:r>
            <a:endParaRPr lang="en-US" sz="2400" b="1" dirty="0"/>
          </a:p>
        </p:txBody>
      </p:sp>
    </p:spTree>
    <p:extLst>
      <p:ext uri="{BB962C8B-B14F-4D97-AF65-F5344CB8AC3E}">
        <p14:creationId xmlns:p14="http://schemas.microsoft.com/office/powerpoint/2010/main" val="330343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34" y="89368"/>
            <a:ext cx="6416632" cy="1325563"/>
          </a:xfrm>
          <a:ln>
            <a:solidFill>
              <a:schemeClr val="tx1"/>
            </a:solidFill>
          </a:ln>
        </p:spPr>
        <p:txBody>
          <a:bodyPr/>
          <a:lstStyle/>
          <a:p>
            <a:r>
              <a:rPr lang="en-US" b="1" dirty="0">
                <a:latin typeface="Arial" panose="020B0604020202020204" pitchFamily="34" charset="0"/>
                <a:cs typeface="Arial" panose="020B0604020202020204" pitchFamily="34" charset="0"/>
              </a:rPr>
              <a:t>MEMS Neural Network</a:t>
            </a:r>
            <a:endParaRPr lang="en-US" dirty="0"/>
          </a:p>
        </p:txBody>
      </p:sp>
      <p:pic>
        <p:nvPicPr>
          <p:cNvPr id="4" name="Picture 3"/>
          <p:cNvPicPr>
            <a:picLocks noChangeAspect="1"/>
          </p:cNvPicPr>
          <p:nvPr/>
        </p:nvPicPr>
        <p:blipFill>
          <a:blip r:embed="rId2"/>
          <a:stretch>
            <a:fillRect/>
          </a:stretch>
        </p:blipFill>
        <p:spPr>
          <a:xfrm>
            <a:off x="8661862" y="45706"/>
            <a:ext cx="3438698" cy="2144129"/>
          </a:xfrm>
          <a:prstGeom prst="rect">
            <a:avLst/>
          </a:prstGeom>
        </p:spPr>
      </p:pic>
      <p:grpSp>
        <p:nvGrpSpPr>
          <p:cNvPr id="5" name="Group 4"/>
          <p:cNvGrpSpPr/>
          <p:nvPr/>
        </p:nvGrpSpPr>
        <p:grpSpPr>
          <a:xfrm>
            <a:off x="452088" y="1416184"/>
            <a:ext cx="2896111" cy="1954893"/>
            <a:chOff x="1047682" y="2260464"/>
            <a:chExt cx="5943600" cy="5495912"/>
          </a:xfrm>
        </p:grpSpPr>
        <p:pic>
          <p:nvPicPr>
            <p:cNvPr id="6" name="Picture 2" descr="Image result for neuron spi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682" y="3160212"/>
              <a:ext cx="5943600" cy="45961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32051" y="2260464"/>
              <a:ext cx="3205808" cy="786235"/>
            </a:xfrm>
            <a:prstGeom prst="rect">
              <a:avLst/>
            </a:prstGeom>
            <a:noFill/>
          </p:spPr>
          <p:txBody>
            <a:bodyPr wrap="none" rtlCol="0">
              <a:spAutoFit/>
            </a:bodyPr>
            <a:lstStyle/>
            <a:p>
              <a:r>
                <a:rPr lang="en-US" dirty="0">
                  <a:latin typeface="Georgia" panose="02040502050405020303" pitchFamily="18" charset="0"/>
                </a:rPr>
                <a:t>Spiking Neuron</a:t>
              </a:r>
            </a:p>
          </p:txBody>
        </p:sp>
      </p:grpSp>
      <p:pic>
        <p:nvPicPr>
          <p:cNvPr id="8" name="Picture 7"/>
          <p:cNvPicPr>
            <a:picLocks noChangeAspect="1"/>
          </p:cNvPicPr>
          <p:nvPr/>
        </p:nvPicPr>
        <p:blipFill>
          <a:blip r:embed="rId4"/>
          <a:stretch>
            <a:fillRect/>
          </a:stretch>
        </p:blipFill>
        <p:spPr>
          <a:xfrm>
            <a:off x="57295" y="4122085"/>
            <a:ext cx="5415379" cy="2376427"/>
          </a:xfrm>
          <a:prstGeom prst="rect">
            <a:avLst/>
          </a:prstGeom>
        </p:spPr>
      </p:pic>
      <p:sp>
        <p:nvSpPr>
          <p:cNvPr id="9" name="Rectangle 8"/>
          <p:cNvSpPr/>
          <p:nvPr/>
        </p:nvSpPr>
        <p:spPr>
          <a:xfrm>
            <a:off x="544550" y="3752753"/>
            <a:ext cx="3275256" cy="369332"/>
          </a:xfrm>
          <a:prstGeom prst="rect">
            <a:avLst/>
          </a:prstGeom>
        </p:spPr>
        <p:txBody>
          <a:bodyPr wrap="none">
            <a:spAutoFit/>
          </a:bodyPr>
          <a:lstStyle/>
          <a:p>
            <a:r>
              <a:rPr lang="en-US" b="1" dirty="0">
                <a:solidFill>
                  <a:srgbClr val="222222"/>
                </a:solidFill>
                <a:latin typeface="Arial" panose="020B0604020202020204" pitchFamily="34" charset="0"/>
              </a:rPr>
              <a:t>Hodgkin and Huxley model  </a:t>
            </a:r>
            <a:endParaRPr lang="en-US" b="1" dirty="0"/>
          </a:p>
        </p:txBody>
      </p:sp>
      <p:sp>
        <p:nvSpPr>
          <p:cNvPr id="10" name="Rectangle 9"/>
          <p:cNvSpPr/>
          <p:nvPr/>
        </p:nvSpPr>
        <p:spPr>
          <a:xfrm>
            <a:off x="3086202" y="5638967"/>
            <a:ext cx="2416046" cy="369332"/>
          </a:xfrm>
          <a:prstGeom prst="rect">
            <a:avLst/>
          </a:prstGeom>
        </p:spPr>
        <p:txBody>
          <a:bodyPr wrap="none">
            <a:spAutoFit/>
          </a:bodyPr>
          <a:lstStyle/>
          <a:p>
            <a:r>
              <a:rPr lang="en-US" u="sng" dirty="0">
                <a:solidFill>
                  <a:srgbClr val="660099"/>
                </a:solidFill>
                <a:latin typeface="Roboto"/>
                <a:hlinkClick r:id="rId5"/>
              </a:rPr>
              <a:t>The Nobel Prize 1963</a:t>
            </a:r>
            <a:endParaRPr lang="en-US" b="0" i="0" u="sng" dirty="0">
              <a:solidFill>
                <a:srgbClr val="660099"/>
              </a:solidFill>
              <a:effectLst/>
              <a:latin typeface="Roboto"/>
              <a:hlinkClick r:id="rId5"/>
            </a:endParaRPr>
          </a:p>
        </p:txBody>
      </p:sp>
      <p:pic>
        <p:nvPicPr>
          <p:cNvPr id="11" name="Picture 10"/>
          <p:cNvPicPr>
            <a:picLocks noChangeAspect="1"/>
          </p:cNvPicPr>
          <p:nvPr/>
        </p:nvPicPr>
        <p:blipFill>
          <a:blip r:embed="rId6"/>
          <a:stretch>
            <a:fillRect/>
          </a:stretch>
        </p:blipFill>
        <p:spPr>
          <a:xfrm>
            <a:off x="4393344" y="4599692"/>
            <a:ext cx="1079330" cy="1057886"/>
          </a:xfrm>
          <a:prstGeom prst="rect">
            <a:avLst/>
          </a:prstGeom>
        </p:spPr>
      </p:pic>
      <p:pic>
        <p:nvPicPr>
          <p:cNvPr id="12" name="Picture 11"/>
          <p:cNvPicPr>
            <a:picLocks noChangeAspect="1"/>
          </p:cNvPicPr>
          <p:nvPr/>
        </p:nvPicPr>
        <p:blipFill>
          <a:blip r:embed="rId7"/>
          <a:stretch>
            <a:fillRect/>
          </a:stretch>
        </p:blipFill>
        <p:spPr>
          <a:xfrm>
            <a:off x="614973" y="4425382"/>
            <a:ext cx="3269195" cy="545890"/>
          </a:xfrm>
          <a:prstGeom prst="rect">
            <a:avLst/>
          </a:prstGeom>
          <a:solidFill>
            <a:schemeClr val="accent1">
              <a:lumMod val="60000"/>
              <a:lumOff val="40000"/>
              <a:alpha val="98000"/>
            </a:schemeClr>
          </a:solidFill>
          <a:ln>
            <a:noFill/>
          </a:ln>
        </p:spPr>
      </p:pic>
      <p:sp>
        <p:nvSpPr>
          <p:cNvPr id="13" name="TextBox 12"/>
          <p:cNvSpPr txBox="1"/>
          <p:nvPr/>
        </p:nvSpPr>
        <p:spPr>
          <a:xfrm>
            <a:off x="2511093" y="4887959"/>
            <a:ext cx="1806714" cy="369332"/>
          </a:xfrm>
          <a:prstGeom prst="rect">
            <a:avLst/>
          </a:prstGeom>
          <a:noFill/>
        </p:spPr>
        <p:txBody>
          <a:bodyPr wrap="square" rtlCol="0">
            <a:spAutoFit/>
          </a:bodyPr>
          <a:lstStyle/>
          <a:p>
            <a:r>
              <a:rPr lang="en-US" dirty="0">
                <a:solidFill>
                  <a:srgbClr val="FF0000"/>
                </a:solidFill>
              </a:rPr>
              <a:t>Sigmoid function </a:t>
            </a:r>
          </a:p>
        </p:txBody>
      </p:sp>
      <p:sp>
        <p:nvSpPr>
          <p:cNvPr id="14" name="Oval 13"/>
          <p:cNvSpPr/>
          <p:nvPr/>
        </p:nvSpPr>
        <p:spPr>
          <a:xfrm>
            <a:off x="452088" y="4256866"/>
            <a:ext cx="797680" cy="882921"/>
          </a:xfrm>
          <a:prstGeom prst="ellipse">
            <a:avLst/>
          </a:prstGeom>
          <a:solidFill>
            <a:srgbClr val="FFFF00">
              <a:alpha val="5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8"/>
          <a:stretch>
            <a:fillRect/>
          </a:stretch>
        </p:blipFill>
        <p:spPr>
          <a:xfrm>
            <a:off x="6168649" y="2226962"/>
            <a:ext cx="5729443" cy="3412005"/>
          </a:xfrm>
          <a:prstGeom prst="rect">
            <a:avLst/>
          </a:prstGeom>
          <a:solidFill>
            <a:srgbClr val="FFFF00">
              <a:alpha val="10000"/>
            </a:srgbClr>
          </a:solidFill>
        </p:spPr>
      </p:pic>
      <p:sp>
        <p:nvSpPr>
          <p:cNvPr id="16" name="TextBox 15"/>
          <p:cNvSpPr txBox="1"/>
          <p:nvPr/>
        </p:nvSpPr>
        <p:spPr>
          <a:xfrm>
            <a:off x="6339951" y="5432454"/>
            <a:ext cx="5393933" cy="830997"/>
          </a:xfrm>
          <a:prstGeom prst="rect">
            <a:avLst/>
          </a:prstGeom>
          <a:noFill/>
        </p:spPr>
        <p:txBody>
          <a:bodyPr wrap="square" rtlCol="0">
            <a:spAutoFit/>
          </a:bodyPr>
          <a:lstStyle/>
          <a:p>
            <a:pPr algn="ctr"/>
            <a:r>
              <a:rPr lang="en-US" sz="2400" b="1" dirty="0"/>
              <a:t> Typical machine learning ignores the time temporal  effect </a:t>
            </a:r>
          </a:p>
        </p:txBody>
      </p:sp>
      <mc:AlternateContent xmlns:mc="http://schemas.openxmlformats.org/markup-compatibility/2006" xmlns:a14="http://schemas.microsoft.com/office/drawing/2010/main">
        <mc:Choice Requires="a14">
          <p:sp>
            <p:nvSpPr>
              <p:cNvPr id="17" name="TextBox 16"/>
              <p:cNvSpPr txBox="1"/>
              <p:nvPr/>
            </p:nvSpPr>
            <p:spPr>
              <a:xfrm>
                <a:off x="7952806" y="6358345"/>
                <a:ext cx="193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i="1">
                          <a:latin typeface="Cambria Math" panose="02040503050406030204" pitchFamily="18" charset="0"/>
                        </a:rPr>
                        <m:t>=</m:t>
                      </m:r>
                      <m:r>
                        <a:rPr lang="en-US" sz="2400" i="1">
                          <a:latin typeface="Cambria Math" panose="02040503050406030204" pitchFamily="18" charset="0"/>
                        </a:rPr>
                        <m:t>𝐼</m:t>
                      </m:r>
                      <m:r>
                        <a:rPr lang="en-US" sz="2400" i="1">
                          <a:latin typeface="Cambria Math" panose="02040503050406030204" pitchFamily="18" charset="0"/>
                        </a:rPr>
                        <m:t>+</m:t>
                      </m:r>
                      <m:r>
                        <a:rPr lang="en-US" sz="2400" i="1">
                          <a:latin typeface="Cambria Math" panose="02040503050406030204" pitchFamily="18" charset="0"/>
                        </a:rPr>
                        <m:t>𝑤</m:t>
                      </m:r>
                      <m:r>
                        <a:rPr lang="en-US" sz="2400" i="1">
                          <a:latin typeface="Cambria Math" panose="02040503050406030204" pitchFamily="18" charset="0"/>
                          <a:ea typeface="Cambria Math" panose="02040503050406030204" pitchFamily="18" charset="0"/>
                        </a:rPr>
                        <m:t>𝜎</m:t>
                      </m:r>
                    </m:oMath>
                  </m:oMathPara>
                </a14:m>
                <a:endParaRPr lang="en-US"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7952806" y="6358345"/>
                <a:ext cx="1938159" cy="369332"/>
              </a:xfrm>
              <a:prstGeom prst="rect">
                <a:avLst/>
              </a:prstGeom>
              <a:blipFill>
                <a:blip r:embed="rId9"/>
                <a:stretch>
                  <a:fillRect l="-3459" r="-943" b="-24590"/>
                </a:stretch>
              </a:blipFill>
            </p:spPr>
            <p:txBody>
              <a:bodyPr/>
              <a:lstStyle/>
              <a:p>
                <a:r>
                  <a:rPr lang="en-US">
                    <a:noFill/>
                  </a:rPr>
                  <a:t> </a:t>
                </a:r>
              </a:p>
            </p:txBody>
          </p:sp>
        </mc:Fallback>
      </mc:AlternateContent>
    </p:spTree>
    <p:extLst>
      <p:ext uri="{BB962C8B-B14F-4D97-AF65-F5344CB8AC3E}">
        <p14:creationId xmlns:p14="http://schemas.microsoft.com/office/powerpoint/2010/main" val="344367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25"/>
                                      </p:to>
                                    </p:set>
                                    <p:animEffect filter="image" prLst="opacity: 0.25">
                                      <p:cBhvr rctx="IE">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8"/>
                                        </p:tgtEl>
                                        <p:attrNameLst>
                                          <p:attrName>style.opacity</p:attrName>
                                        </p:attrNameLst>
                                      </p:cBhvr>
                                      <p:to>
                                        <p:strVal val="0.5"/>
                                      </p:to>
                                    </p:set>
                                    <p:animEffect filter="image" prLst="opacity: 0.5">
                                      <p:cBhvr rctx="IE">
                                        <p:cTn id="12" dur="indefinite"/>
                                        <p:tgtEl>
                                          <p:spTgt spid="8"/>
                                        </p:tgtEl>
                                      </p:cBhvr>
                                    </p:animEffect>
                                  </p:childTnLst>
                                </p:cTn>
                              </p:par>
                              <p:par>
                                <p:cTn id="13" presetID="9" presetClass="emph" presetSubtype="0" grpId="0" nodeType="withEffect">
                                  <p:stCondLst>
                                    <p:cond delay="0"/>
                                  </p:stCondLst>
                                  <p:childTnLst>
                                    <p:set>
                                      <p:cBhvr rctx="PPT">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9" presetClass="emph" presetSubtype="0" nodeType="withEffect">
                                  <p:stCondLst>
                                    <p:cond delay="0"/>
                                  </p:stCondLst>
                                  <p:childTnLst>
                                    <p:set>
                                      <p:cBhvr rctx="PPT">
                                        <p:cTn id="21" dur="indefinite"/>
                                        <p:tgtEl>
                                          <p:spTgt spid="11"/>
                                        </p:tgtEl>
                                        <p:attrNameLst>
                                          <p:attrName>style.opacity</p:attrName>
                                        </p:attrNameLst>
                                      </p:cBhvr>
                                      <p:to>
                                        <p:strVal val="0.5"/>
                                      </p:to>
                                    </p:set>
                                    <p:animEffect filter="image" prLst="opacity: 0.5">
                                      <p:cBhvr rctx="IE">
                                        <p:cTn id="22" dur="indefinite"/>
                                        <p:tgtEl>
                                          <p:spTgt spid="11"/>
                                        </p:tgtEl>
                                      </p:cBhvr>
                                    </p:animEffect>
                                  </p:childTnLst>
                                </p:cTn>
                              </p:par>
                              <p:par>
                                <p:cTn id="23" presetID="9" presetClass="emph" presetSubtype="0" grpId="0" nodeType="withEffect">
                                  <p:stCondLst>
                                    <p:cond delay="0"/>
                                  </p:stCondLst>
                                  <p:childTnLst>
                                    <p:set>
                                      <p:cBhvr rctx="PPT">
                                        <p:cTn id="24" dur="indefinite"/>
                                        <p:tgtEl>
                                          <p:spTgt spid="10"/>
                                        </p:tgtEl>
                                        <p:attrNameLst>
                                          <p:attrName>style.opacity</p:attrName>
                                        </p:attrNameLst>
                                      </p:cBhvr>
                                      <p:to>
                                        <p:strVal val="0.5"/>
                                      </p:to>
                                    </p:set>
                                    <p:animEffect filter="image" prLst="opacity: 0.5">
                                      <p:cBhvr rctx="IE">
                                        <p:cTn id="25" dur="indefinite"/>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animBg="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422" y="39441"/>
            <a:ext cx="7010576" cy="999837"/>
          </a:xfrm>
          <a:ln>
            <a:solidFill>
              <a:schemeClr val="tx1"/>
            </a:solidFill>
          </a:ln>
        </p:spPr>
        <p:txBody>
          <a:bodyPr>
            <a:normAutofit fontScale="90000"/>
          </a:bodyPr>
          <a:lstStyle/>
          <a:p>
            <a:br>
              <a:rPr lang="en-US" b="1" dirty="0">
                <a:latin typeface="Arial" charset="0"/>
                <a:ea typeface="Arial" charset="0"/>
                <a:cs typeface="Arial" charset="0"/>
              </a:rPr>
            </a:br>
            <a:br>
              <a:rPr lang="en-US" b="1" dirty="0">
                <a:latin typeface="Arial" charset="0"/>
                <a:ea typeface="Arial" charset="0"/>
                <a:cs typeface="Arial" charset="0"/>
              </a:rPr>
            </a:br>
            <a:r>
              <a:rPr lang="en-US" b="1" dirty="0">
                <a:latin typeface="Arial" charset="0"/>
                <a:ea typeface="Arial" charset="0"/>
                <a:cs typeface="Arial" charset="0"/>
              </a:rPr>
              <a:t>From Biology to MEMS!</a:t>
            </a:r>
            <a:br>
              <a:rPr lang="en-US" b="1" dirty="0">
                <a:latin typeface="Arial" charset="0"/>
                <a:ea typeface="Arial" charset="0"/>
                <a:cs typeface="Arial" charset="0"/>
              </a:rPr>
            </a:br>
            <a:br>
              <a:rPr lang="en-US" b="1" dirty="0">
                <a:latin typeface="Arial" charset="0"/>
                <a:ea typeface="Arial" charset="0"/>
                <a:cs typeface="Arial" charset="0"/>
              </a:rPr>
            </a:br>
            <a:endParaRPr lang="en-US" dirty="0"/>
          </a:p>
        </p:txBody>
      </p:sp>
      <p:grpSp>
        <p:nvGrpSpPr>
          <p:cNvPr id="52" name="Group 51"/>
          <p:cNvGrpSpPr/>
          <p:nvPr/>
        </p:nvGrpSpPr>
        <p:grpSpPr>
          <a:xfrm>
            <a:off x="176416" y="2889231"/>
            <a:ext cx="3000203" cy="2220665"/>
            <a:chOff x="134271" y="2378849"/>
            <a:chExt cx="3000203" cy="2220665"/>
          </a:xfrm>
        </p:grpSpPr>
        <p:pic>
          <p:nvPicPr>
            <p:cNvPr id="30" name="Picture 29"/>
            <p:cNvPicPr>
              <a:picLocks noChangeAspect="1"/>
            </p:cNvPicPr>
            <p:nvPr/>
          </p:nvPicPr>
          <p:blipFill>
            <a:blip r:embed="rId2"/>
            <a:stretch>
              <a:fillRect/>
            </a:stretch>
          </p:blipFill>
          <p:spPr>
            <a:xfrm>
              <a:off x="134271" y="2378849"/>
              <a:ext cx="2941539" cy="1751749"/>
            </a:xfrm>
            <a:prstGeom prst="rect">
              <a:avLst/>
            </a:prstGeom>
            <a:solidFill>
              <a:srgbClr val="FFFF00">
                <a:alpha val="10000"/>
              </a:srgbClr>
            </a:solidFill>
          </p:spPr>
        </p:pic>
        <p:pic>
          <p:nvPicPr>
            <p:cNvPr id="31" name="Picture 30"/>
            <p:cNvPicPr>
              <a:picLocks noChangeAspect="1"/>
            </p:cNvPicPr>
            <p:nvPr/>
          </p:nvPicPr>
          <p:blipFill>
            <a:blip r:embed="rId3"/>
            <a:stretch>
              <a:fillRect/>
            </a:stretch>
          </p:blipFill>
          <p:spPr>
            <a:xfrm>
              <a:off x="134271" y="4098540"/>
              <a:ext cx="3000203" cy="500974"/>
            </a:xfrm>
            <a:prstGeom prst="rect">
              <a:avLst/>
            </a:prstGeom>
            <a:solidFill>
              <a:schemeClr val="accent1">
                <a:lumMod val="60000"/>
                <a:lumOff val="40000"/>
                <a:alpha val="98000"/>
              </a:schemeClr>
            </a:solidFill>
            <a:ln>
              <a:noFill/>
            </a:ln>
          </p:spPr>
        </p:pic>
      </p:grpSp>
      <p:grpSp>
        <p:nvGrpSpPr>
          <p:cNvPr id="38" name="Group 37"/>
          <p:cNvGrpSpPr/>
          <p:nvPr/>
        </p:nvGrpSpPr>
        <p:grpSpPr>
          <a:xfrm>
            <a:off x="31389" y="5085489"/>
            <a:ext cx="3202637" cy="1566325"/>
            <a:chOff x="7155497" y="4036280"/>
            <a:chExt cx="4181475" cy="1995073"/>
          </a:xfrm>
        </p:grpSpPr>
        <p:pic>
          <p:nvPicPr>
            <p:cNvPr id="34" name="Picture 33"/>
            <p:cNvPicPr/>
            <p:nvPr/>
          </p:nvPicPr>
          <p:blipFill>
            <a:blip r:embed="rId4">
              <a:extLst>
                <a:ext uri="{28A0092B-C50C-407E-A947-70E740481C1C}">
                  <a14:useLocalDpi xmlns:a14="http://schemas.microsoft.com/office/drawing/2010/main" val="0"/>
                </a:ext>
              </a:extLst>
            </a:blip>
            <a:stretch>
              <a:fillRect/>
            </a:stretch>
          </p:blipFill>
          <p:spPr>
            <a:xfrm>
              <a:off x="7533492" y="4341830"/>
              <a:ext cx="3158916" cy="1334964"/>
            </a:xfrm>
            <a:prstGeom prst="rect">
              <a:avLst/>
            </a:prstGeom>
          </p:spPr>
        </p:pic>
        <p:sp>
          <p:nvSpPr>
            <p:cNvPr id="35" name="TextBox 34"/>
            <p:cNvSpPr txBox="1"/>
            <p:nvPr/>
          </p:nvSpPr>
          <p:spPr>
            <a:xfrm>
              <a:off x="8015029" y="4036280"/>
              <a:ext cx="2767182" cy="369330"/>
            </a:xfrm>
            <a:prstGeom prst="rect">
              <a:avLst/>
            </a:prstGeom>
            <a:noFill/>
          </p:spPr>
          <p:txBody>
            <a:bodyPr wrap="square" rtlCol="0">
              <a:spAutoFit/>
            </a:bodyPr>
            <a:lstStyle/>
            <a:p>
              <a:r>
                <a:rPr lang="en-US" b="1" dirty="0"/>
                <a:t>Electrical resonance </a:t>
              </a:r>
            </a:p>
          </p:txBody>
        </p:sp>
        <p:pic>
          <p:nvPicPr>
            <p:cNvPr id="36" name="Picture 35"/>
            <p:cNvPicPr>
              <a:picLocks noChangeAspect="1"/>
            </p:cNvPicPr>
            <p:nvPr/>
          </p:nvPicPr>
          <p:blipFill>
            <a:blip r:embed="rId5"/>
            <a:stretch>
              <a:fillRect/>
            </a:stretch>
          </p:blipFill>
          <p:spPr>
            <a:xfrm>
              <a:off x="7155497" y="5707503"/>
              <a:ext cx="4181475" cy="323850"/>
            </a:xfrm>
            <a:prstGeom prst="rect">
              <a:avLst/>
            </a:prstGeom>
          </p:spPr>
        </p:pic>
      </p:grpSp>
      <p:grpSp>
        <p:nvGrpSpPr>
          <p:cNvPr id="39" name="Group 38"/>
          <p:cNvGrpSpPr/>
          <p:nvPr/>
        </p:nvGrpSpPr>
        <p:grpSpPr>
          <a:xfrm>
            <a:off x="500739" y="1103803"/>
            <a:ext cx="2226394" cy="1773374"/>
            <a:chOff x="7041199" y="796470"/>
            <a:chExt cx="4410075" cy="3289806"/>
          </a:xfrm>
        </p:grpSpPr>
        <p:pic>
          <p:nvPicPr>
            <p:cNvPr id="32" name="Picture 31"/>
            <p:cNvPicPr>
              <a:picLocks noChangeAspect="1"/>
            </p:cNvPicPr>
            <p:nvPr/>
          </p:nvPicPr>
          <p:blipFill>
            <a:blip r:embed="rId6"/>
            <a:stretch>
              <a:fillRect/>
            </a:stretch>
          </p:blipFill>
          <p:spPr>
            <a:xfrm>
              <a:off x="7800063" y="796470"/>
              <a:ext cx="2892345" cy="2364122"/>
            </a:xfrm>
            <a:prstGeom prst="rect">
              <a:avLst/>
            </a:prstGeom>
          </p:spPr>
        </p:pic>
        <p:pic>
          <p:nvPicPr>
            <p:cNvPr id="33" name="Picture 32"/>
            <p:cNvPicPr>
              <a:picLocks noChangeAspect="1"/>
            </p:cNvPicPr>
            <p:nvPr/>
          </p:nvPicPr>
          <p:blipFill>
            <a:blip r:embed="rId7"/>
            <a:stretch>
              <a:fillRect/>
            </a:stretch>
          </p:blipFill>
          <p:spPr>
            <a:xfrm>
              <a:off x="7041199" y="3102402"/>
              <a:ext cx="4410075" cy="361950"/>
            </a:xfrm>
            <a:prstGeom prst="rect">
              <a:avLst/>
            </a:prstGeom>
          </p:spPr>
        </p:pic>
        <p:sp>
          <p:nvSpPr>
            <p:cNvPr id="37" name="TextBox 36"/>
            <p:cNvSpPr txBox="1"/>
            <p:nvPr/>
          </p:nvSpPr>
          <p:spPr>
            <a:xfrm>
              <a:off x="8027162" y="3401124"/>
              <a:ext cx="2573119" cy="685152"/>
            </a:xfrm>
            <a:prstGeom prst="rect">
              <a:avLst/>
            </a:prstGeom>
            <a:noFill/>
          </p:spPr>
          <p:txBody>
            <a:bodyPr wrap="square" rtlCol="0">
              <a:spAutoFit/>
            </a:bodyPr>
            <a:lstStyle/>
            <a:p>
              <a:r>
                <a:rPr lang="en-US" b="1" dirty="0"/>
                <a:t>Curvature</a:t>
              </a:r>
            </a:p>
          </p:txBody>
        </p:sp>
      </p:grpSp>
      <p:sp>
        <p:nvSpPr>
          <p:cNvPr id="40" name="Right Arrow 39"/>
          <p:cNvSpPr/>
          <p:nvPr/>
        </p:nvSpPr>
        <p:spPr>
          <a:xfrm>
            <a:off x="3728564" y="2799869"/>
            <a:ext cx="1571106" cy="1801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0082871E-D570-197A-D787-6CAA834BDC9E}"/>
              </a:ext>
            </a:extLst>
          </p:cNvPr>
          <p:cNvGrpSpPr/>
          <p:nvPr/>
        </p:nvGrpSpPr>
        <p:grpSpPr>
          <a:xfrm>
            <a:off x="3456923" y="1047990"/>
            <a:ext cx="2003690" cy="1751879"/>
            <a:chOff x="3436193" y="673693"/>
            <a:chExt cx="2003690" cy="1751879"/>
          </a:xfrm>
        </p:grpSpPr>
        <p:pic>
          <p:nvPicPr>
            <p:cNvPr id="42" name="Picture 41"/>
            <p:cNvPicPr>
              <a:picLocks noChangeAspect="1"/>
            </p:cNvPicPr>
            <p:nvPr/>
          </p:nvPicPr>
          <p:blipFill>
            <a:blip r:embed="rId8"/>
            <a:stretch>
              <a:fillRect/>
            </a:stretch>
          </p:blipFill>
          <p:spPr>
            <a:xfrm>
              <a:off x="3436194" y="895155"/>
              <a:ext cx="2003689" cy="1530417"/>
            </a:xfrm>
            <a:prstGeom prst="rect">
              <a:avLst/>
            </a:prstGeom>
          </p:spPr>
        </p:pic>
        <p:sp>
          <p:nvSpPr>
            <p:cNvPr id="44" name="TextBox 43"/>
            <p:cNvSpPr txBox="1"/>
            <p:nvPr/>
          </p:nvSpPr>
          <p:spPr>
            <a:xfrm>
              <a:off x="3436193" y="673693"/>
              <a:ext cx="1229033" cy="369332"/>
            </a:xfrm>
            <a:prstGeom prst="rect">
              <a:avLst/>
            </a:prstGeom>
            <a:noFill/>
          </p:spPr>
          <p:txBody>
            <a:bodyPr wrap="square" rtlCol="0">
              <a:spAutoFit/>
            </a:bodyPr>
            <a:lstStyle/>
            <a:p>
              <a:r>
                <a:rPr lang="en-US" b="1" dirty="0"/>
                <a:t>Memory </a:t>
              </a:r>
            </a:p>
          </p:txBody>
        </p:sp>
      </p:grpSp>
      <p:sp>
        <p:nvSpPr>
          <p:cNvPr id="45" name="TextBox 44"/>
          <p:cNvSpPr txBox="1"/>
          <p:nvPr/>
        </p:nvSpPr>
        <p:spPr>
          <a:xfrm>
            <a:off x="3436194" y="4462471"/>
            <a:ext cx="1229033" cy="369332"/>
          </a:xfrm>
          <a:prstGeom prst="rect">
            <a:avLst/>
          </a:prstGeom>
          <a:noFill/>
        </p:spPr>
        <p:txBody>
          <a:bodyPr wrap="square" rtlCol="0">
            <a:spAutoFit/>
          </a:bodyPr>
          <a:lstStyle/>
          <a:p>
            <a:r>
              <a:rPr lang="en-US" b="1" dirty="0"/>
              <a:t>Detection </a:t>
            </a:r>
          </a:p>
        </p:txBody>
      </p:sp>
      <p:pic>
        <p:nvPicPr>
          <p:cNvPr id="46" name="Picture 45"/>
          <p:cNvPicPr>
            <a:picLocks noChangeAspect="1"/>
          </p:cNvPicPr>
          <p:nvPr/>
        </p:nvPicPr>
        <p:blipFill>
          <a:blip r:embed="rId9"/>
          <a:stretch>
            <a:fillRect/>
          </a:stretch>
        </p:blipFill>
        <p:spPr>
          <a:xfrm>
            <a:off x="5559656" y="2526426"/>
            <a:ext cx="2331039" cy="1584583"/>
          </a:xfrm>
          <a:prstGeom prst="rect">
            <a:avLst/>
          </a:prstGeom>
        </p:spPr>
      </p:pic>
      <p:pic>
        <p:nvPicPr>
          <p:cNvPr id="47" name="Picture 46"/>
          <p:cNvPicPr>
            <a:picLocks noChangeAspect="1"/>
          </p:cNvPicPr>
          <p:nvPr/>
        </p:nvPicPr>
        <p:blipFill>
          <a:blip r:embed="rId10"/>
          <a:stretch>
            <a:fillRect/>
          </a:stretch>
        </p:blipFill>
        <p:spPr>
          <a:xfrm>
            <a:off x="6528528" y="4936385"/>
            <a:ext cx="5282803" cy="1864535"/>
          </a:xfrm>
          <a:prstGeom prst="rect">
            <a:avLst/>
          </a:prstGeom>
        </p:spPr>
      </p:pic>
      <p:pic>
        <p:nvPicPr>
          <p:cNvPr id="48" name="Picture 47"/>
          <p:cNvPicPr>
            <a:picLocks noChangeAspect="1"/>
          </p:cNvPicPr>
          <p:nvPr/>
        </p:nvPicPr>
        <p:blipFill>
          <a:blip r:embed="rId11"/>
          <a:stretch>
            <a:fillRect/>
          </a:stretch>
        </p:blipFill>
        <p:spPr>
          <a:xfrm>
            <a:off x="8076291" y="1067438"/>
            <a:ext cx="3541669" cy="2603127"/>
          </a:xfrm>
          <a:prstGeom prst="rect">
            <a:avLst/>
          </a:prstGeom>
        </p:spPr>
      </p:pic>
      <p:sp>
        <p:nvSpPr>
          <p:cNvPr id="50" name="Rectangle 49"/>
          <p:cNvSpPr/>
          <p:nvPr/>
        </p:nvSpPr>
        <p:spPr>
          <a:xfrm>
            <a:off x="6684441" y="4046973"/>
            <a:ext cx="2455473" cy="830997"/>
          </a:xfrm>
          <a:prstGeom prst="rect">
            <a:avLst/>
          </a:prstGeom>
        </p:spPr>
        <p:txBody>
          <a:bodyPr wrap="square">
            <a:spAutoFit/>
          </a:bodyPr>
          <a:lstStyle/>
          <a:p>
            <a:r>
              <a:rPr lang="en-US" sz="1600" b="1" dirty="0"/>
              <a:t>Switching: </a:t>
            </a:r>
            <a:r>
              <a:rPr lang="en-US" sz="1600" dirty="0"/>
              <a:t>If one MEMS device is activated, the other device is attenuated</a:t>
            </a:r>
          </a:p>
        </p:txBody>
      </p:sp>
      <p:sp>
        <p:nvSpPr>
          <p:cNvPr id="51" name="Rectangle 50"/>
          <p:cNvSpPr/>
          <p:nvPr/>
        </p:nvSpPr>
        <p:spPr>
          <a:xfrm>
            <a:off x="9357029" y="4098540"/>
            <a:ext cx="2454302" cy="584775"/>
          </a:xfrm>
          <a:prstGeom prst="rect">
            <a:avLst/>
          </a:prstGeom>
        </p:spPr>
        <p:txBody>
          <a:bodyPr wrap="square">
            <a:spAutoFit/>
          </a:bodyPr>
          <a:lstStyle/>
          <a:p>
            <a:r>
              <a:rPr lang="en-US" sz="1600" b="1" dirty="0"/>
              <a:t>Oscillatory: </a:t>
            </a:r>
            <a:r>
              <a:rPr lang="en-US" sz="1600" dirty="0"/>
              <a:t>perpetual motion under DC input</a:t>
            </a:r>
          </a:p>
        </p:txBody>
      </p:sp>
      <p:pic>
        <p:nvPicPr>
          <p:cNvPr id="53" name="Content Placeholder 22"/>
          <p:cNvPicPr>
            <a:picLocks noChangeAspect="1"/>
          </p:cNvPicPr>
          <p:nvPr/>
        </p:nvPicPr>
        <p:blipFill>
          <a:blip r:embed="rId12"/>
          <a:stretch>
            <a:fillRect/>
          </a:stretch>
        </p:blipFill>
        <p:spPr>
          <a:xfrm>
            <a:off x="3353293" y="4900401"/>
            <a:ext cx="2210950" cy="1819217"/>
          </a:xfrm>
          <a:prstGeom prst="rect">
            <a:avLst/>
          </a:prstGeom>
        </p:spPr>
      </p:pic>
    </p:spTree>
    <p:extLst>
      <p:ext uri="{BB962C8B-B14F-4D97-AF65-F5344CB8AC3E}">
        <p14:creationId xmlns:p14="http://schemas.microsoft.com/office/powerpoint/2010/main" val="41126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6"/>
                                        </p:tgtEl>
                                        <p:attrNameLst>
                                          <p:attrName>style.opacity</p:attrName>
                                        </p:attrNameLst>
                                      </p:cBhvr>
                                      <p:to>
                                        <p:strVal val="0.25"/>
                                      </p:to>
                                    </p:set>
                                    <p:animEffect filter="image" prLst="opacity: 0.25">
                                      <p:cBhvr rctx="IE">
                                        <p:cTn id="7" dur="indefinite"/>
                                        <p:tgtEl>
                                          <p:spTgt spid="46"/>
                                        </p:tgtEl>
                                      </p:cBhvr>
                                    </p:animEffect>
                                  </p:childTnLst>
                                </p:cTn>
                              </p:par>
                              <p:par>
                                <p:cTn id="8" presetID="1"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30" y="93332"/>
            <a:ext cx="11575256" cy="927762"/>
          </a:xfrm>
          <a:ln>
            <a:solidFill>
              <a:schemeClr val="tx1"/>
            </a:solidFill>
          </a:ln>
        </p:spPr>
        <p:txBody>
          <a:bodyPr/>
          <a:lstStyle/>
          <a:p>
            <a:r>
              <a:rPr lang="en-US" b="1" dirty="0">
                <a:latin typeface="Arial" charset="0"/>
                <a:ea typeface="Arial" charset="0"/>
                <a:cs typeface="Arial" charset="0"/>
              </a:rPr>
              <a:t>A MEMS-Neuron Network (Mobile Robot)</a:t>
            </a:r>
            <a:endParaRPr lang="en-US" dirty="0"/>
          </a:p>
        </p:txBody>
      </p:sp>
      <p:pic>
        <p:nvPicPr>
          <p:cNvPr id="4" name="Picture 3"/>
          <p:cNvPicPr>
            <a:picLocks noChangeAspect="1"/>
          </p:cNvPicPr>
          <p:nvPr/>
        </p:nvPicPr>
        <p:blipFill>
          <a:blip r:embed="rId2"/>
          <a:stretch>
            <a:fillRect/>
          </a:stretch>
        </p:blipFill>
        <p:spPr>
          <a:xfrm>
            <a:off x="176030" y="997467"/>
            <a:ext cx="4995427" cy="2548155"/>
          </a:xfrm>
          <a:prstGeom prst="rect">
            <a:avLst/>
          </a:prstGeom>
        </p:spPr>
      </p:pic>
      <p:pic>
        <p:nvPicPr>
          <p:cNvPr id="5" name="Picture 4"/>
          <p:cNvPicPr>
            <a:picLocks noChangeAspect="1"/>
          </p:cNvPicPr>
          <p:nvPr/>
        </p:nvPicPr>
        <p:blipFill>
          <a:blip r:embed="rId3"/>
          <a:stretch>
            <a:fillRect/>
          </a:stretch>
        </p:blipFill>
        <p:spPr>
          <a:xfrm>
            <a:off x="6350924" y="997467"/>
            <a:ext cx="4936280" cy="2623679"/>
          </a:xfrm>
          <a:prstGeom prst="rect">
            <a:avLst/>
          </a:prstGeom>
        </p:spPr>
      </p:pic>
      <p:pic>
        <p:nvPicPr>
          <p:cNvPr id="6" name="Picture 5"/>
          <p:cNvPicPr>
            <a:picLocks noChangeAspect="1"/>
          </p:cNvPicPr>
          <p:nvPr/>
        </p:nvPicPr>
        <p:blipFill>
          <a:blip r:embed="rId4"/>
          <a:stretch>
            <a:fillRect/>
          </a:stretch>
        </p:blipFill>
        <p:spPr>
          <a:xfrm>
            <a:off x="584800" y="3547182"/>
            <a:ext cx="4613042" cy="3310818"/>
          </a:xfrm>
          <a:prstGeom prst="rect">
            <a:avLst/>
          </a:prstGeom>
        </p:spPr>
      </p:pic>
      <p:pic>
        <p:nvPicPr>
          <p:cNvPr id="8" name="Picture 7"/>
          <p:cNvPicPr>
            <a:picLocks noChangeAspect="1"/>
          </p:cNvPicPr>
          <p:nvPr/>
        </p:nvPicPr>
        <p:blipFill>
          <a:blip r:embed="rId5"/>
          <a:stretch>
            <a:fillRect/>
          </a:stretch>
        </p:blipFill>
        <p:spPr>
          <a:xfrm>
            <a:off x="6111972" y="3545622"/>
            <a:ext cx="5495228" cy="3195463"/>
          </a:xfrm>
          <a:prstGeom prst="rect">
            <a:avLst/>
          </a:prstGeom>
        </p:spPr>
      </p:pic>
      <p:sp>
        <p:nvSpPr>
          <p:cNvPr id="9" name="Rectangle 8"/>
          <p:cNvSpPr/>
          <p:nvPr/>
        </p:nvSpPr>
        <p:spPr>
          <a:xfrm>
            <a:off x="6916189" y="3690851"/>
            <a:ext cx="349135" cy="257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416" y="57845"/>
            <a:ext cx="10039927" cy="962443"/>
          </a:xfrm>
          <a:ln>
            <a:solidFill>
              <a:schemeClr val="tx1"/>
            </a:solidFill>
          </a:ln>
        </p:spPr>
        <p:txBody>
          <a:bodyPr>
            <a:normAutofit fontScale="90000"/>
          </a:bodyPr>
          <a:lstStyle/>
          <a:p>
            <a:pPr algn="ctr"/>
            <a:r>
              <a:rPr lang="en-US" b="1" dirty="0">
                <a:latin typeface="Arial" charset="0"/>
                <a:ea typeface="Arial" charset="0"/>
                <a:cs typeface="Arial" charset="0"/>
              </a:rPr>
              <a:t>A MEMS-Neuron Network (de-noising Problem)</a:t>
            </a: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517" y="1326789"/>
            <a:ext cx="3037205" cy="2277110"/>
          </a:xfrm>
          <a:prstGeom prst="rect">
            <a:avLst/>
          </a:prstGeom>
          <a:noFill/>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34108" y="3880181"/>
            <a:ext cx="3979718" cy="2943139"/>
          </a:xfrm>
          <a:prstGeom prst="rect">
            <a:avLst/>
          </a:prstGeom>
          <a:noFill/>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146597" y="1064261"/>
            <a:ext cx="5093645" cy="2626042"/>
          </a:xfrm>
          <a:prstGeom prst="rect">
            <a:avLst/>
          </a:prstGeom>
          <a:noFill/>
        </p:spPr>
      </p:pic>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958045" y="2663474"/>
            <a:ext cx="2319591" cy="1140449"/>
          </a:xfrm>
          <a:prstGeom prst="rect">
            <a:avLst/>
          </a:prstGeom>
          <a:noFill/>
        </p:spPr>
      </p:pic>
      <p:cxnSp>
        <p:nvCxnSpPr>
          <p:cNvPr id="12" name="Elbow Connector 11"/>
          <p:cNvCxnSpPr>
            <a:stCxn id="10" idx="2"/>
          </p:cNvCxnSpPr>
          <p:nvPr/>
        </p:nvCxnSpPr>
        <p:spPr>
          <a:xfrm rot="10800000">
            <a:off x="3066474" y="2233451"/>
            <a:ext cx="1481143" cy="1000249"/>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13826" y="4434348"/>
            <a:ext cx="1414554" cy="338554"/>
          </a:xfrm>
          <a:prstGeom prst="rect">
            <a:avLst/>
          </a:prstGeom>
        </p:spPr>
        <p:txBody>
          <a:bodyPr wrap="none">
            <a:spAutoFit/>
          </a:bodyPr>
          <a:lstStyle/>
          <a:p>
            <a:r>
              <a:rPr lang="en-US" sz="1600" i="1" dirty="0">
                <a:solidFill>
                  <a:srgbClr val="FF0000"/>
                </a:solidFill>
                <a:latin typeface="Times New Roman" panose="02020603050405020304" pitchFamily="18" charset="0"/>
                <a:ea typeface="Times" panose="02020603050405020304" pitchFamily="18" charset="0"/>
              </a:rPr>
              <a:t>MEMS Neuron</a:t>
            </a:r>
            <a:endParaRPr lang="en-US" sz="1600" dirty="0">
              <a:solidFill>
                <a:srgbClr val="FF0000"/>
              </a:solidFill>
            </a:endParaRPr>
          </a:p>
        </p:txBody>
      </p:sp>
      <p:sp>
        <p:nvSpPr>
          <p:cNvPr id="15" name="Rectangle 14"/>
          <p:cNvSpPr/>
          <p:nvPr/>
        </p:nvSpPr>
        <p:spPr>
          <a:xfrm>
            <a:off x="406306" y="3603899"/>
            <a:ext cx="6096000" cy="369332"/>
          </a:xfrm>
          <a:prstGeom prst="rect">
            <a:avLst/>
          </a:prstGeom>
        </p:spPr>
        <p:txBody>
          <a:bodyPr>
            <a:spAutoFit/>
          </a:bodyPr>
          <a:lstStyle/>
          <a:p>
            <a:r>
              <a:rPr lang="en-US" i="1" dirty="0">
                <a:solidFill>
                  <a:srgbClr val="FF0000"/>
                </a:solidFill>
                <a:latin typeface="Times New Roman" panose="02020603050405020304" pitchFamily="18" charset="0"/>
                <a:ea typeface="Times" panose="02020603050405020304" pitchFamily="18" charset="0"/>
              </a:rPr>
              <a:t>MEMS-based CTRNN architecture </a:t>
            </a:r>
            <a:endParaRPr lang="en-US" dirty="0">
              <a:solidFill>
                <a:srgbClr val="FF0000"/>
              </a:solidFill>
            </a:endParaRPr>
          </a:p>
        </p:txBody>
      </p:sp>
      <p:sp>
        <p:nvSpPr>
          <p:cNvPr id="16" name="Rectangle 15"/>
          <p:cNvSpPr/>
          <p:nvPr/>
        </p:nvSpPr>
        <p:spPr>
          <a:xfrm>
            <a:off x="377218" y="986794"/>
            <a:ext cx="3471912" cy="369332"/>
          </a:xfrm>
          <a:prstGeom prst="rect">
            <a:avLst/>
          </a:prstGeom>
        </p:spPr>
        <p:txBody>
          <a:bodyPr wrap="none">
            <a:spAutoFit/>
          </a:bodyPr>
          <a:lstStyle/>
          <a:p>
            <a:r>
              <a:rPr lang="en-US" i="1" dirty="0">
                <a:solidFill>
                  <a:srgbClr val="FF0000"/>
                </a:solidFill>
                <a:latin typeface="Times New Roman" panose="02020603050405020304" pitchFamily="18" charset="0"/>
                <a:ea typeface="Times" panose="02020603050405020304" pitchFamily="18" charset="0"/>
              </a:rPr>
              <a:t>MEMS Analog computer hardware </a:t>
            </a:r>
            <a:endParaRPr lang="en-US" dirty="0">
              <a:solidFill>
                <a:srgbClr val="FF0000"/>
              </a:solidFill>
            </a:endParaRPr>
          </a:p>
        </p:txBody>
      </p:sp>
      <p:sp>
        <p:nvSpPr>
          <p:cNvPr id="17" name="Rectangle 16"/>
          <p:cNvSpPr/>
          <p:nvPr/>
        </p:nvSpPr>
        <p:spPr>
          <a:xfrm>
            <a:off x="6297881" y="3560062"/>
            <a:ext cx="6096000" cy="369332"/>
          </a:xfrm>
          <a:prstGeom prst="rect">
            <a:avLst/>
          </a:prstGeom>
        </p:spPr>
        <p:txBody>
          <a:bodyPr>
            <a:spAutoFit/>
          </a:bodyPr>
          <a:lstStyle/>
          <a:p>
            <a:r>
              <a:rPr lang="en-US" i="1" dirty="0">
                <a:solidFill>
                  <a:srgbClr val="FF0000"/>
                </a:solidFill>
                <a:latin typeface="Times New Roman" panose="02020603050405020304" pitchFamily="18" charset="0"/>
                <a:ea typeface="Times" panose="02020603050405020304" pitchFamily="18" charset="0"/>
              </a:rPr>
              <a:t>Solving the de-noising problem using the MEMS network</a:t>
            </a:r>
            <a:endParaRPr lang="en-US" dirty="0">
              <a:solidFill>
                <a:srgbClr val="FF0000"/>
              </a:solidFill>
            </a:endParaRPr>
          </a:p>
        </p:txBody>
      </p:sp>
      <p:pic>
        <p:nvPicPr>
          <p:cNvPr id="18" name="Picture 17"/>
          <p:cNvPicPr>
            <a:picLocks noChangeAspect="1"/>
          </p:cNvPicPr>
          <p:nvPr/>
        </p:nvPicPr>
        <p:blipFill>
          <a:blip r:embed="rId6"/>
          <a:stretch>
            <a:fillRect/>
          </a:stretch>
        </p:blipFill>
        <p:spPr>
          <a:xfrm>
            <a:off x="6502306" y="4279732"/>
            <a:ext cx="4581525" cy="1876425"/>
          </a:xfrm>
          <a:prstGeom prst="rect">
            <a:avLst/>
          </a:prstGeom>
        </p:spPr>
      </p:pic>
      <p:sp>
        <p:nvSpPr>
          <p:cNvPr id="19" name="Rectangle 18"/>
          <p:cNvSpPr/>
          <p:nvPr/>
        </p:nvSpPr>
        <p:spPr>
          <a:xfrm>
            <a:off x="6146597" y="6163893"/>
            <a:ext cx="5943804" cy="646331"/>
          </a:xfrm>
          <a:prstGeom prst="rect">
            <a:avLst/>
          </a:prstGeom>
        </p:spPr>
        <p:txBody>
          <a:bodyPr wrap="square">
            <a:spAutoFit/>
          </a:bodyPr>
          <a:lstStyle/>
          <a:p>
            <a:r>
              <a:rPr lang="en-US" i="1" dirty="0">
                <a:solidFill>
                  <a:srgbClr val="FF0000"/>
                </a:solidFill>
                <a:latin typeface="Times New Roman" panose="02020603050405020304" pitchFamily="18" charset="0"/>
                <a:ea typeface="Times" panose="02020603050405020304" pitchFamily="18" charset="0"/>
              </a:rPr>
              <a:t>Computation performance benchmarking: MEMS analog computer vs digital computer</a:t>
            </a:r>
            <a:endParaRPr lang="en-US" dirty="0">
              <a:solidFill>
                <a:srgbClr val="FF0000"/>
              </a:solidFill>
            </a:endParaRPr>
          </a:p>
        </p:txBody>
      </p:sp>
    </p:spTree>
    <p:extLst>
      <p:ext uri="{BB962C8B-B14F-4D97-AF65-F5344CB8AC3E}">
        <p14:creationId xmlns:p14="http://schemas.microsoft.com/office/powerpoint/2010/main" val="3129049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714" y="250539"/>
            <a:ext cx="8293511" cy="1325563"/>
          </a:xfrm>
          <a:ln>
            <a:solidFill>
              <a:schemeClr val="tx1"/>
            </a:solidFill>
          </a:ln>
        </p:spPr>
        <p:txBody>
          <a:bodyPr/>
          <a:lstStyle/>
          <a:p>
            <a:r>
              <a:rPr lang="en-US" b="1" dirty="0">
                <a:latin typeface="Arial" charset="0"/>
                <a:ea typeface="Arial" charset="0"/>
                <a:cs typeface="Arial" charset="0"/>
              </a:rPr>
              <a:t>Sensing and Computing Unit : Inspired By Insects </a:t>
            </a:r>
            <a:endParaRPr lang="en-US" dirty="0"/>
          </a:p>
        </p:txBody>
      </p:sp>
      <p:pic>
        <p:nvPicPr>
          <p:cNvPr id="4" name="Content Placeholder 3"/>
          <p:cNvPicPr>
            <a:picLocks noGrp="1" noChangeAspect="1"/>
          </p:cNvPicPr>
          <p:nvPr>
            <p:ph idx="1"/>
          </p:nvPr>
        </p:nvPicPr>
        <p:blipFill>
          <a:blip r:embed="rId2"/>
          <a:stretch>
            <a:fillRect/>
          </a:stretch>
        </p:blipFill>
        <p:spPr>
          <a:xfrm>
            <a:off x="229208" y="1765676"/>
            <a:ext cx="6257808" cy="4134623"/>
          </a:xfrm>
          <a:prstGeom prst="rect">
            <a:avLst/>
          </a:prstGeom>
        </p:spPr>
      </p:pic>
      <p:sp>
        <p:nvSpPr>
          <p:cNvPr id="5" name="Cloud 4"/>
          <p:cNvSpPr/>
          <p:nvPr/>
        </p:nvSpPr>
        <p:spPr>
          <a:xfrm>
            <a:off x="-29556" y="5153622"/>
            <a:ext cx="2241666" cy="151439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Has an integrated sensing and computing units through its body </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7016" y="2640816"/>
            <a:ext cx="5347245" cy="3139256"/>
          </a:xfrm>
          <a:prstGeom prst="rect">
            <a:avLst/>
          </a:prstGeom>
          <a:noFill/>
        </p:spPr>
      </p:pic>
      <p:sp>
        <p:nvSpPr>
          <p:cNvPr id="7" name="Rectangle 6"/>
          <p:cNvSpPr/>
          <p:nvPr/>
        </p:nvSpPr>
        <p:spPr>
          <a:xfrm>
            <a:off x="6297599" y="5751014"/>
            <a:ext cx="5297805" cy="646331"/>
          </a:xfrm>
          <a:prstGeom prst="rect">
            <a:avLst/>
          </a:prstGeom>
        </p:spPr>
        <p:txBody>
          <a:bodyPr wrap="square">
            <a:spAutoFit/>
          </a:bodyPr>
          <a:lstStyle/>
          <a:p>
            <a:pPr algn="ctr"/>
            <a:r>
              <a:rPr lang="en-US" i="1" dirty="0">
                <a:latin typeface="Times New Roman" panose="02020603050405020304" pitchFamily="18" charset="0"/>
                <a:ea typeface="Calibri" panose="020F0502020204030204" pitchFamily="34" charset="0"/>
              </a:rPr>
              <a:t>10 years revenue in millions of the bio-inspired sensing and computing </a:t>
            </a:r>
            <a:endParaRPr lang="en-US" dirty="0"/>
          </a:p>
        </p:txBody>
      </p:sp>
    </p:spTree>
    <p:extLst>
      <p:ext uri="{BB962C8B-B14F-4D97-AF65-F5344CB8AC3E}">
        <p14:creationId xmlns:p14="http://schemas.microsoft.com/office/powerpoint/2010/main" val="429355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32" y="-33928"/>
            <a:ext cx="12033428" cy="1087526"/>
          </a:xfrm>
          <a:ln>
            <a:solidFill>
              <a:schemeClr val="tx1"/>
            </a:solidFill>
          </a:ln>
        </p:spPr>
        <p:txBody>
          <a:bodyPr>
            <a:noAutofit/>
          </a:bodyPr>
          <a:lstStyle/>
          <a:p>
            <a:pPr algn="ctr">
              <a:defRPr/>
            </a:pPr>
            <a:r>
              <a:rPr lang="en-US" b="1" dirty="0">
                <a:latin typeface="Arial" charset="0"/>
                <a:ea typeface="Arial" charset="0"/>
                <a:cs typeface="Arial" charset="0"/>
              </a:rPr>
              <a:t>The MEMS Sensing and Computing Journey </a:t>
            </a:r>
          </a:p>
        </p:txBody>
      </p:sp>
      <p:grpSp>
        <p:nvGrpSpPr>
          <p:cNvPr id="3" name="Group 2">
            <a:extLst>
              <a:ext uri="{FF2B5EF4-FFF2-40B4-BE49-F238E27FC236}">
                <a16:creationId xmlns:a16="http://schemas.microsoft.com/office/drawing/2014/main" id="{E86416E5-1D5D-2557-EAB3-34E810FE5BD9}"/>
              </a:ext>
            </a:extLst>
          </p:cNvPr>
          <p:cNvGrpSpPr/>
          <p:nvPr/>
        </p:nvGrpSpPr>
        <p:grpSpPr>
          <a:xfrm>
            <a:off x="113594" y="1149810"/>
            <a:ext cx="11173758" cy="5688541"/>
            <a:chOff x="546645" y="1085723"/>
            <a:chExt cx="11173758" cy="5688541"/>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645" y="1085723"/>
              <a:ext cx="11173758" cy="31859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6"/>
            <p:cNvPicPr>
              <a:picLocks noChangeAspect="1" noChangeArrowheads="1"/>
            </p:cNvPicPr>
            <p:nvPr/>
          </p:nvPicPr>
          <p:blipFill>
            <a:blip r:embed="rId3" cstate="print"/>
            <a:srcRect/>
            <a:stretch>
              <a:fillRect/>
            </a:stretch>
          </p:blipFill>
          <p:spPr bwMode="auto">
            <a:xfrm>
              <a:off x="3695341" y="4587892"/>
              <a:ext cx="2519505" cy="1922428"/>
            </a:xfrm>
            <a:prstGeom prst="rect">
              <a:avLst/>
            </a:prstGeom>
            <a:noFill/>
            <a:ln w="9525">
              <a:solidFill>
                <a:schemeClr val="accent1"/>
              </a:solidFill>
              <a:miter lim="800000"/>
              <a:headEnd/>
              <a:tailEnd/>
            </a:ln>
          </p:spPr>
        </p:pic>
        <p:pic>
          <p:nvPicPr>
            <p:cNvPr id="7" name="Picture 6"/>
            <p:cNvPicPr>
              <a:picLocks noChangeAspect="1"/>
            </p:cNvPicPr>
            <p:nvPr/>
          </p:nvPicPr>
          <p:blipFill>
            <a:blip r:embed="rId4"/>
            <a:stretch>
              <a:fillRect/>
            </a:stretch>
          </p:blipFill>
          <p:spPr>
            <a:xfrm>
              <a:off x="6715456" y="4367889"/>
              <a:ext cx="1947944" cy="2406375"/>
            </a:xfrm>
            <a:prstGeom prst="rect">
              <a:avLst/>
            </a:prstGeom>
            <a:ln>
              <a:solidFill>
                <a:schemeClr val="accent1"/>
              </a:solidFill>
            </a:ln>
          </p:spPr>
        </p:pic>
        <p:sp>
          <p:nvSpPr>
            <p:cNvPr id="17" name="Right Arrow 16"/>
            <p:cNvSpPr/>
            <p:nvPr/>
          </p:nvSpPr>
          <p:spPr>
            <a:xfrm>
              <a:off x="6307296" y="5297403"/>
              <a:ext cx="374233" cy="412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8568488" y="5274373"/>
              <a:ext cx="374233" cy="412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8889263" y="4621859"/>
              <a:ext cx="2831140" cy="1867390"/>
            </a:xfrm>
            <a:prstGeom prst="rect">
              <a:avLst/>
            </a:prstGeom>
            <a:ln>
              <a:solidFill>
                <a:schemeClr val="accent1"/>
              </a:solidFill>
            </a:ln>
          </p:spPr>
        </p:pic>
      </p:grpSp>
      <p:pic>
        <p:nvPicPr>
          <p:cNvPr id="13" name="Picture 2" descr="Fig. 8">
            <a:extLst>
              <a:ext uri="{FF2B5EF4-FFF2-40B4-BE49-F238E27FC236}">
                <a16:creationId xmlns:a16="http://schemas.microsoft.com/office/drawing/2014/main" id="{F3AB61A2-F150-F6A0-2F8B-8EE683E976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94" y="4665111"/>
            <a:ext cx="2837853" cy="17347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6" name="Right Arrow 15"/>
          <p:cNvSpPr/>
          <p:nvPr/>
        </p:nvSpPr>
        <p:spPr>
          <a:xfrm>
            <a:off x="2943942" y="5326310"/>
            <a:ext cx="374233" cy="412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36431" y="5786989"/>
            <a:ext cx="337624"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41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AD0EA-BDDC-2616-E6DE-33F9B66D70FD}"/>
              </a:ext>
            </a:extLst>
          </p:cNvPr>
          <p:cNvPicPr>
            <a:picLocks noChangeAspect="1"/>
          </p:cNvPicPr>
          <p:nvPr/>
        </p:nvPicPr>
        <p:blipFill>
          <a:blip r:embed="rId2"/>
          <a:stretch>
            <a:fillRect/>
          </a:stretch>
        </p:blipFill>
        <p:spPr>
          <a:xfrm>
            <a:off x="294610" y="1571740"/>
            <a:ext cx="6106190" cy="5009750"/>
          </a:xfrm>
          <a:prstGeom prst="rect">
            <a:avLst/>
          </a:prstGeom>
        </p:spPr>
      </p:pic>
      <p:pic>
        <p:nvPicPr>
          <p:cNvPr id="7" name="Picture 6">
            <a:extLst>
              <a:ext uri="{FF2B5EF4-FFF2-40B4-BE49-F238E27FC236}">
                <a16:creationId xmlns:a16="http://schemas.microsoft.com/office/drawing/2014/main" id="{4A8875F4-5166-287D-53A1-EFB794A9A53B}"/>
              </a:ext>
            </a:extLst>
          </p:cNvPr>
          <p:cNvPicPr>
            <a:picLocks noChangeAspect="1"/>
          </p:cNvPicPr>
          <p:nvPr/>
        </p:nvPicPr>
        <p:blipFill>
          <a:blip r:embed="rId3"/>
          <a:stretch>
            <a:fillRect/>
          </a:stretch>
        </p:blipFill>
        <p:spPr>
          <a:xfrm>
            <a:off x="6631708" y="102897"/>
            <a:ext cx="5043055" cy="2388465"/>
          </a:xfrm>
          <a:prstGeom prst="rect">
            <a:avLst/>
          </a:prstGeom>
        </p:spPr>
      </p:pic>
      <p:pic>
        <p:nvPicPr>
          <p:cNvPr id="10" name="Picture 9">
            <a:extLst>
              <a:ext uri="{FF2B5EF4-FFF2-40B4-BE49-F238E27FC236}">
                <a16:creationId xmlns:a16="http://schemas.microsoft.com/office/drawing/2014/main" id="{E26B64FF-F3CA-BA8B-093D-DA2785759A4E}"/>
              </a:ext>
            </a:extLst>
          </p:cNvPr>
          <p:cNvPicPr>
            <a:picLocks noChangeAspect="1"/>
          </p:cNvPicPr>
          <p:nvPr/>
        </p:nvPicPr>
        <p:blipFill>
          <a:blip r:embed="rId4"/>
          <a:stretch>
            <a:fillRect/>
          </a:stretch>
        </p:blipFill>
        <p:spPr>
          <a:xfrm>
            <a:off x="7542223" y="2535962"/>
            <a:ext cx="3801270" cy="4045528"/>
          </a:xfrm>
          <a:prstGeom prst="rect">
            <a:avLst/>
          </a:prstGeom>
        </p:spPr>
      </p:pic>
      <p:sp>
        <p:nvSpPr>
          <p:cNvPr id="11" name="TextBox 10">
            <a:extLst>
              <a:ext uri="{FF2B5EF4-FFF2-40B4-BE49-F238E27FC236}">
                <a16:creationId xmlns:a16="http://schemas.microsoft.com/office/drawing/2014/main" id="{09816825-740C-A39B-7207-6F5EFF63F54E}"/>
              </a:ext>
            </a:extLst>
          </p:cNvPr>
          <p:cNvSpPr txBox="1"/>
          <p:nvPr/>
        </p:nvSpPr>
        <p:spPr>
          <a:xfrm>
            <a:off x="4584007" y="3891949"/>
            <a:ext cx="1071418" cy="369332"/>
          </a:xfrm>
          <a:prstGeom prst="rect">
            <a:avLst/>
          </a:prstGeom>
          <a:noFill/>
        </p:spPr>
        <p:txBody>
          <a:bodyPr wrap="square" rtlCol="0">
            <a:spAutoFit/>
          </a:bodyPr>
          <a:lstStyle/>
          <a:p>
            <a:r>
              <a:rPr lang="en-US" dirty="0">
                <a:solidFill>
                  <a:srgbClr val="FF0000"/>
                </a:solidFill>
              </a:rPr>
              <a:t>Stand </a:t>
            </a:r>
          </a:p>
        </p:txBody>
      </p:sp>
      <p:sp>
        <p:nvSpPr>
          <p:cNvPr id="12" name="TextBox 11">
            <a:extLst>
              <a:ext uri="{FF2B5EF4-FFF2-40B4-BE49-F238E27FC236}">
                <a16:creationId xmlns:a16="http://schemas.microsoft.com/office/drawing/2014/main" id="{9B7ACD28-17E1-B12E-679D-EA10E916FC5F}"/>
              </a:ext>
            </a:extLst>
          </p:cNvPr>
          <p:cNvSpPr txBox="1"/>
          <p:nvPr/>
        </p:nvSpPr>
        <p:spPr>
          <a:xfrm>
            <a:off x="4101870" y="5712435"/>
            <a:ext cx="1487054" cy="369332"/>
          </a:xfrm>
          <a:prstGeom prst="rect">
            <a:avLst/>
          </a:prstGeom>
          <a:noFill/>
        </p:spPr>
        <p:txBody>
          <a:bodyPr wrap="square" rtlCol="0">
            <a:spAutoFit/>
          </a:bodyPr>
          <a:lstStyle/>
          <a:p>
            <a:r>
              <a:rPr lang="en-US" dirty="0">
                <a:solidFill>
                  <a:srgbClr val="FF0000"/>
                </a:solidFill>
              </a:rPr>
              <a:t>Sit</a:t>
            </a:r>
          </a:p>
        </p:txBody>
      </p:sp>
      <p:sp>
        <p:nvSpPr>
          <p:cNvPr id="13" name="TextBox 12">
            <a:extLst>
              <a:ext uri="{FF2B5EF4-FFF2-40B4-BE49-F238E27FC236}">
                <a16:creationId xmlns:a16="http://schemas.microsoft.com/office/drawing/2014/main" id="{7831CFC4-C0A1-CFA4-1614-ADBFB2B5C983}"/>
              </a:ext>
            </a:extLst>
          </p:cNvPr>
          <p:cNvSpPr txBox="1"/>
          <p:nvPr/>
        </p:nvSpPr>
        <p:spPr>
          <a:xfrm>
            <a:off x="402676" y="102897"/>
            <a:ext cx="3471055" cy="1446550"/>
          </a:xfrm>
          <a:prstGeom prst="rect">
            <a:avLst/>
          </a:prstGeom>
          <a:noFill/>
          <a:ln>
            <a:solidFill>
              <a:schemeClr val="tx1"/>
            </a:solidFill>
          </a:ln>
        </p:spPr>
        <p:txBody>
          <a:bodyPr wrap="square" rtlCol="0">
            <a:spAutoFit/>
          </a:bodyPr>
          <a:lstStyle/>
          <a:p>
            <a:r>
              <a:rPr lang="en-US" sz="4400" b="1" dirty="0">
                <a:latin typeface="Arial" charset="0"/>
                <a:cs typeface="Arial" charset="0"/>
              </a:rPr>
              <a:t>Activity Recognition</a:t>
            </a:r>
          </a:p>
        </p:txBody>
      </p:sp>
    </p:spTree>
    <p:extLst>
      <p:ext uri="{BB962C8B-B14F-4D97-AF65-F5344CB8AC3E}">
        <p14:creationId xmlns:p14="http://schemas.microsoft.com/office/powerpoint/2010/main" val="2382629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0EAD4-EA66-B63B-11AC-FF045E5BCB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0C5819-CBF9-E900-D93E-6049F7329879}"/>
              </a:ext>
            </a:extLst>
          </p:cNvPr>
          <p:cNvPicPr>
            <a:picLocks noChangeAspect="1"/>
          </p:cNvPicPr>
          <p:nvPr/>
        </p:nvPicPr>
        <p:blipFill>
          <a:blip r:embed="rId2"/>
          <a:stretch>
            <a:fillRect/>
          </a:stretch>
        </p:blipFill>
        <p:spPr>
          <a:xfrm>
            <a:off x="294610" y="1571740"/>
            <a:ext cx="6106190" cy="5009750"/>
          </a:xfrm>
          <a:prstGeom prst="rect">
            <a:avLst/>
          </a:prstGeom>
        </p:spPr>
      </p:pic>
      <p:sp>
        <p:nvSpPr>
          <p:cNvPr id="12" name="TextBox 11">
            <a:extLst>
              <a:ext uri="{FF2B5EF4-FFF2-40B4-BE49-F238E27FC236}">
                <a16:creationId xmlns:a16="http://schemas.microsoft.com/office/drawing/2014/main" id="{A1A7FDC0-224D-5438-F2E4-0B56DCFAE43C}"/>
              </a:ext>
            </a:extLst>
          </p:cNvPr>
          <p:cNvSpPr txBox="1"/>
          <p:nvPr/>
        </p:nvSpPr>
        <p:spPr>
          <a:xfrm>
            <a:off x="2955637" y="4202706"/>
            <a:ext cx="1894379" cy="369332"/>
          </a:xfrm>
          <a:prstGeom prst="rect">
            <a:avLst/>
          </a:prstGeom>
          <a:noFill/>
        </p:spPr>
        <p:txBody>
          <a:bodyPr wrap="square" rtlCol="0">
            <a:spAutoFit/>
          </a:bodyPr>
          <a:lstStyle/>
          <a:p>
            <a:r>
              <a:rPr lang="en-US" dirty="0">
                <a:solidFill>
                  <a:srgbClr val="FF0000"/>
                </a:solidFill>
              </a:rPr>
              <a:t>Triangle signal </a:t>
            </a:r>
          </a:p>
        </p:txBody>
      </p:sp>
      <p:sp>
        <p:nvSpPr>
          <p:cNvPr id="13" name="TextBox 12">
            <a:extLst>
              <a:ext uri="{FF2B5EF4-FFF2-40B4-BE49-F238E27FC236}">
                <a16:creationId xmlns:a16="http://schemas.microsoft.com/office/drawing/2014/main" id="{D651E2F4-95BB-605A-9C51-8D64FE97CBA1}"/>
              </a:ext>
            </a:extLst>
          </p:cNvPr>
          <p:cNvSpPr txBox="1"/>
          <p:nvPr/>
        </p:nvSpPr>
        <p:spPr>
          <a:xfrm>
            <a:off x="402676" y="102897"/>
            <a:ext cx="4335579" cy="1446550"/>
          </a:xfrm>
          <a:prstGeom prst="rect">
            <a:avLst/>
          </a:prstGeom>
          <a:noFill/>
          <a:ln>
            <a:solidFill>
              <a:schemeClr val="tx1"/>
            </a:solidFill>
          </a:ln>
        </p:spPr>
        <p:txBody>
          <a:bodyPr wrap="square" rtlCol="0">
            <a:spAutoFit/>
          </a:bodyPr>
          <a:lstStyle/>
          <a:p>
            <a:r>
              <a:rPr lang="en-US" sz="4400" b="1" dirty="0">
                <a:latin typeface="Arial" charset="0"/>
                <a:cs typeface="Arial" charset="0"/>
              </a:rPr>
              <a:t>Signal Classification</a:t>
            </a:r>
          </a:p>
        </p:txBody>
      </p:sp>
      <p:pic>
        <p:nvPicPr>
          <p:cNvPr id="3" name="Picture 2">
            <a:extLst>
              <a:ext uri="{FF2B5EF4-FFF2-40B4-BE49-F238E27FC236}">
                <a16:creationId xmlns:a16="http://schemas.microsoft.com/office/drawing/2014/main" id="{55FA3835-B819-2955-A859-B1049533A578}"/>
              </a:ext>
            </a:extLst>
          </p:cNvPr>
          <p:cNvPicPr>
            <a:picLocks noChangeAspect="1"/>
          </p:cNvPicPr>
          <p:nvPr/>
        </p:nvPicPr>
        <p:blipFill>
          <a:blip r:embed="rId3"/>
          <a:stretch>
            <a:fillRect/>
          </a:stretch>
        </p:blipFill>
        <p:spPr>
          <a:xfrm>
            <a:off x="7213260" y="2464387"/>
            <a:ext cx="4365848" cy="4215302"/>
          </a:xfrm>
          <a:prstGeom prst="rect">
            <a:avLst/>
          </a:prstGeom>
        </p:spPr>
      </p:pic>
      <p:sp>
        <p:nvSpPr>
          <p:cNvPr id="6" name="TextBox 5">
            <a:extLst>
              <a:ext uri="{FF2B5EF4-FFF2-40B4-BE49-F238E27FC236}">
                <a16:creationId xmlns:a16="http://schemas.microsoft.com/office/drawing/2014/main" id="{CB8103F8-2A6E-C12B-A701-C9867D3D8F60}"/>
              </a:ext>
            </a:extLst>
          </p:cNvPr>
          <p:cNvSpPr txBox="1"/>
          <p:nvPr/>
        </p:nvSpPr>
        <p:spPr>
          <a:xfrm>
            <a:off x="4359564" y="5819451"/>
            <a:ext cx="1560945" cy="369332"/>
          </a:xfrm>
          <a:prstGeom prst="rect">
            <a:avLst/>
          </a:prstGeom>
          <a:noFill/>
        </p:spPr>
        <p:txBody>
          <a:bodyPr wrap="square" rtlCol="0">
            <a:spAutoFit/>
          </a:bodyPr>
          <a:lstStyle/>
          <a:p>
            <a:r>
              <a:rPr lang="en-US" dirty="0">
                <a:solidFill>
                  <a:srgbClr val="FF0000"/>
                </a:solidFill>
              </a:rPr>
              <a:t>Square signal </a:t>
            </a:r>
          </a:p>
        </p:txBody>
      </p:sp>
      <p:sp>
        <p:nvSpPr>
          <p:cNvPr id="2" name="Rectangle 1"/>
          <p:cNvSpPr/>
          <p:nvPr/>
        </p:nvSpPr>
        <p:spPr>
          <a:xfrm>
            <a:off x="7213260" y="648410"/>
            <a:ext cx="3941636" cy="1569660"/>
          </a:xfrm>
          <a:prstGeom prst="rect">
            <a:avLst/>
          </a:prstGeom>
        </p:spPr>
        <p:txBody>
          <a:bodyPr wrap="square">
            <a:spAutoFit/>
          </a:bodyPr>
          <a:lstStyle/>
          <a:p>
            <a:r>
              <a:rPr lang="en-US" sz="2400" b="1" dirty="0"/>
              <a:t>0.44 </a:t>
            </a:r>
            <a:r>
              <a:rPr lang="en-US" sz="2400" b="1" dirty="0" err="1"/>
              <a:t>Tera</a:t>
            </a:r>
            <a:r>
              <a:rPr lang="en-US" sz="2400" b="1" dirty="0"/>
              <a:t> acceleration calcification using a single charge of a common wearable battery</a:t>
            </a:r>
          </a:p>
        </p:txBody>
      </p:sp>
    </p:spTree>
    <p:extLst>
      <p:ext uri="{BB962C8B-B14F-4D97-AF65-F5344CB8AC3E}">
        <p14:creationId xmlns:p14="http://schemas.microsoft.com/office/powerpoint/2010/main" val="2173229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Shape, arrow&#10;&#10;Description automatically generated">
            <a:extLst>
              <a:ext uri="{FF2B5EF4-FFF2-40B4-BE49-F238E27FC236}">
                <a16:creationId xmlns:a16="http://schemas.microsoft.com/office/drawing/2014/main" id="{E0E96C2D-6B4F-0759-7B35-AF5A1B68B88E}"/>
              </a:ext>
            </a:extLst>
          </p:cNvPr>
          <p:cNvPicPr>
            <a:picLocks noChangeAspect="1"/>
          </p:cNvPicPr>
          <p:nvPr/>
        </p:nvPicPr>
        <p:blipFill rotWithShape="1">
          <a:blip r:embed="rId2"/>
          <a:srcRect l="7512" t="20846" r="11445" b="16719"/>
          <a:stretch/>
        </p:blipFill>
        <p:spPr>
          <a:xfrm>
            <a:off x="6732988" y="1718926"/>
            <a:ext cx="3416439" cy="1550787"/>
          </a:xfrm>
          <a:prstGeom prst="rect">
            <a:avLst/>
          </a:prstGeom>
        </p:spPr>
      </p:pic>
      <p:sp>
        <p:nvSpPr>
          <p:cNvPr id="2" name="Title 1">
            <a:extLst>
              <a:ext uri="{FF2B5EF4-FFF2-40B4-BE49-F238E27FC236}">
                <a16:creationId xmlns:a16="http://schemas.microsoft.com/office/drawing/2014/main" id="{64D3103E-494D-1DAC-8B68-80351ACE8FDD}"/>
              </a:ext>
            </a:extLst>
          </p:cNvPr>
          <p:cNvSpPr>
            <a:spLocks noGrp="1"/>
          </p:cNvSpPr>
          <p:nvPr>
            <p:ph type="title"/>
          </p:nvPr>
        </p:nvSpPr>
        <p:spPr>
          <a:xfrm>
            <a:off x="0" y="598179"/>
            <a:ext cx="11333153" cy="899865"/>
          </a:xfrm>
        </p:spPr>
        <p:txBody>
          <a:bodyPr>
            <a:noAutofit/>
          </a:bodyPr>
          <a:lstStyle/>
          <a:p>
            <a:r>
              <a:rPr lang="en-US" b="1" dirty="0">
                <a:latin typeface="Arial" charset="0"/>
                <a:ea typeface="+mn-ea"/>
                <a:cs typeface="Arial" charset="0"/>
              </a:rPr>
              <a:t>Develop improved sensing and switching technologies for the Reconfigurable battery </a:t>
            </a:r>
            <a:r>
              <a:rPr lang="en-US" b="1" dirty="0">
                <a:latin typeface="Arial" charset="0"/>
                <a:cs typeface="Arial" charset="0"/>
              </a:rPr>
              <a:t>system</a:t>
            </a:r>
            <a:r>
              <a:rPr lang="en-US" b="1" dirty="0">
                <a:latin typeface="Arial" charset="0"/>
                <a:ea typeface="+mn-ea"/>
                <a:cs typeface="Arial" charset="0"/>
              </a:rPr>
              <a:t> (</a:t>
            </a:r>
            <a:r>
              <a:rPr lang="en-US" b="1" dirty="0">
                <a:latin typeface="Arial" charset="0"/>
                <a:cs typeface="Arial" charset="0"/>
              </a:rPr>
              <a:t>RBS)</a:t>
            </a:r>
            <a:br>
              <a:rPr lang="en-US" sz="2800" dirty="0">
                <a:effectLst/>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4" name="Content Placeholder 2">
            <a:extLst>
              <a:ext uri="{FF2B5EF4-FFF2-40B4-BE49-F238E27FC236}">
                <a16:creationId xmlns:a16="http://schemas.microsoft.com/office/drawing/2014/main" id="{6547ECE9-EA1A-C5BB-156E-6F2FEFCE3D82}"/>
              </a:ext>
            </a:extLst>
          </p:cNvPr>
          <p:cNvSpPr>
            <a:spLocks noGrp="1"/>
          </p:cNvSpPr>
          <p:nvPr>
            <p:ph sz="half" idx="1"/>
          </p:nvPr>
        </p:nvSpPr>
        <p:spPr>
          <a:xfrm>
            <a:off x="190370" y="1928705"/>
            <a:ext cx="4015095" cy="3542355"/>
          </a:xfrm>
        </p:spPr>
        <p:txBody>
          <a:bodyPr>
            <a:noAutofit/>
          </a:bodyPr>
          <a:lstStyle/>
          <a:p>
            <a:pPr marL="0" indent="0">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Electrostatic MEMS actuator as a </a:t>
            </a: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control switch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Design is based on a composite microbeam, with a polysilicon layer and 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magnetostrictive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layer, in an electrostatic configuration</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Elastic modulus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magnetstrictive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material is dependent on the magnetic field.</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pull-in voltage (voltage to cause switching) depends on the Elastic modulus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magnetostrictive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material. </a:t>
            </a:r>
          </a:p>
          <a:p>
            <a:r>
              <a:rPr lang="en-US" sz="1800" dirty="0">
                <a:latin typeface="Times New Roman" panose="02020603050405020304" pitchFamily="18" charset="0"/>
                <a:ea typeface="Calibri" panose="020F0502020204030204" pitchFamily="34" charset="0"/>
                <a:cs typeface="Times New Roman" panose="02020603050405020304" pitchFamily="18" charset="0"/>
              </a:rPr>
              <a:t>A switch can be designed to switch ON/OFF based on SOC/magnitude of the applied magnetic field. </a:t>
            </a:r>
          </a:p>
          <a:p>
            <a:pPr marL="0" indent="0">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C850A1F-254C-6326-5B56-0716B8B8FEA6}"/>
              </a:ext>
            </a:extLst>
          </p:cNvPr>
          <p:cNvSpPr txBox="1"/>
          <p:nvPr/>
        </p:nvSpPr>
        <p:spPr>
          <a:xfrm>
            <a:off x="6932840" y="3401142"/>
            <a:ext cx="3298956" cy="646331"/>
          </a:xfrm>
          <a:prstGeom prst="rect">
            <a:avLst/>
          </a:prstGeom>
          <a:noFill/>
        </p:spPr>
        <p:txBody>
          <a:bodyPr wrap="square">
            <a:spAutoFit/>
          </a:bodyPr>
          <a:lstStyle/>
          <a:p>
            <a:pPr marL="0" marR="0">
              <a:spcBef>
                <a:spcPts val="0"/>
              </a:spcBef>
              <a:spcAft>
                <a:spcPts val="1000"/>
              </a:spcAft>
            </a:pPr>
            <a:r>
              <a:rPr lang="en-US" sz="12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Proposed sensor design  a cantilever composite beam with a polysilicon layer (yellow ) a magneto-strictive material (dark blue).</a:t>
            </a:r>
          </a:p>
        </p:txBody>
      </p:sp>
      <p:sp>
        <p:nvSpPr>
          <p:cNvPr id="12" name="Rectangle 11"/>
          <p:cNvSpPr/>
          <p:nvPr/>
        </p:nvSpPr>
        <p:spPr>
          <a:xfrm>
            <a:off x="238321" y="6497674"/>
            <a:ext cx="7325121" cy="369332"/>
          </a:xfrm>
          <a:prstGeom prst="rect">
            <a:avLst/>
          </a:prstGeom>
        </p:spPr>
        <p:txBody>
          <a:bodyPr wrap="square">
            <a:spAutoFit/>
          </a:bodyPr>
          <a:lstStyle/>
          <a:p>
            <a:r>
              <a:rPr lang="en-US" dirty="0"/>
              <a:t>Funded by the NEBRASKA CENTER FOR ENERGY SCIENCES RESEARCH</a:t>
            </a:r>
          </a:p>
        </p:txBody>
      </p:sp>
      <p:grpSp>
        <p:nvGrpSpPr>
          <p:cNvPr id="22" name="Group 21"/>
          <p:cNvGrpSpPr/>
          <p:nvPr/>
        </p:nvGrpSpPr>
        <p:grpSpPr>
          <a:xfrm>
            <a:off x="4148486" y="4045521"/>
            <a:ext cx="7970108" cy="2431520"/>
            <a:chOff x="245236" y="2684635"/>
            <a:chExt cx="11591169" cy="4178022"/>
          </a:xfrm>
        </p:grpSpPr>
        <p:pic>
          <p:nvPicPr>
            <p:cNvPr id="23" name="Picture 22">
              <a:extLst>
                <a:ext uri="{FF2B5EF4-FFF2-40B4-BE49-F238E27FC236}">
                  <a16:creationId xmlns:a16="http://schemas.microsoft.com/office/drawing/2014/main" id="{44B96C46-A782-E0E9-E0FE-9C9DB13B3F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059634" y="3061802"/>
              <a:ext cx="6304153" cy="3096314"/>
            </a:xfrm>
            <a:prstGeom prst="rect">
              <a:avLst/>
            </a:prstGeom>
            <a:gradFill>
              <a:gsLst>
                <a:gs pos="0">
                  <a:srgbClr val="42B676">
                    <a:lumMod val="5000"/>
                    <a:lumOff val="95000"/>
                  </a:srgbClr>
                </a:gs>
                <a:gs pos="74000">
                  <a:srgbClr val="42B676">
                    <a:lumMod val="45000"/>
                    <a:lumOff val="55000"/>
                  </a:srgbClr>
                </a:gs>
                <a:gs pos="83000">
                  <a:srgbClr val="42B676">
                    <a:lumMod val="45000"/>
                    <a:lumOff val="55000"/>
                  </a:srgbClr>
                </a:gs>
                <a:gs pos="100000">
                  <a:srgbClr val="42B676">
                    <a:lumMod val="30000"/>
                    <a:lumOff val="70000"/>
                  </a:srgbClr>
                </a:gs>
              </a:gsLst>
              <a:lin ang="5400000" scaled="1"/>
            </a:gradFill>
            <a:effectLst>
              <a:outerShdw blurRad="50800" dist="50800" dir="5400000" algn="ctr" rotWithShape="0">
                <a:srgbClr val="FFFFFF"/>
              </a:outerShdw>
            </a:effectLst>
          </p:spPr>
        </p:pic>
        <p:pic>
          <p:nvPicPr>
            <p:cNvPr id="24" name="Picture 23" descr="A diagram of a circuit&#10;&#10;Description automatically generated">
              <a:extLst>
                <a:ext uri="{FF2B5EF4-FFF2-40B4-BE49-F238E27FC236}">
                  <a16:creationId xmlns:a16="http://schemas.microsoft.com/office/drawing/2014/main" id="{72286296-329F-9645-8DC9-7507235DD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4255" y="4918280"/>
              <a:ext cx="3232150" cy="1289051"/>
            </a:xfrm>
            <a:prstGeom prst="rect">
              <a:avLst/>
            </a:prstGeom>
            <a:noFill/>
          </p:spPr>
        </p:pic>
        <p:sp>
          <p:nvSpPr>
            <p:cNvPr id="25" name="TextBox 24">
              <a:extLst>
                <a:ext uri="{FF2B5EF4-FFF2-40B4-BE49-F238E27FC236}">
                  <a16:creationId xmlns:a16="http://schemas.microsoft.com/office/drawing/2014/main" id="{34C463AC-4DBE-2524-1904-34F992E1E69A}"/>
                </a:ext>
              </a:extLst>
            </p:cNvPr>
            <p:cNvSpPr txBox="1"/>
            <p:nvPr/>
          </p:nvSpPr>
          <p:spPr>
            <a:xfrm>
              <a:off x="3258362" y="6413139"/>
              <a:ext cx="3164105" cy="449518"/>
            </a:xfrm>
            <a:prstGeom prst="rect">
              <a:avLst/>
            </a:prstGeom>
            <a:noFill/>
          </p:spPr>
          <p:txBody>
            <a:bodyPr wrap="square">
              <a:spAutoFit/>
            </a:bodyPr>
            <a:lstStyle/>
            <a:p>
              <a:r>
                <a:rPr lang="en-US" sz="1050" b="1" dirty="0">
                  <a:effectLst/>
                  <a:latin typeface="Times New Roman" panose="02020603050405020304" pitchFamily="18" charset="0"/>
                  <a:ea typeface="Times New Roman" panose="02020603050405020304" pitchFamily="18" charset="0"/>
                  <a:cs typeface="Times New Roman" panose="02020603050405020304" pitchFamily="18" charset="0"/>
                </a:rPr>
                <a:t>Reconfigurable Architecture </a:t>
              </a:r>
              <a:endParaRPr lang="en-US" sz="1050" dirty="0"/>
            </a:p>
          </p:txBody>
        </p:sp>
        <p:sp>
          <p:nvSpPr>
            <p:cNvPr id="26" name="TextBox 25">
              <a:extLst>
                <a:ext uri="{FF2B5EF4-FFF2-40B4-BE49-F238E27FC236}">
                  <a16:creationId xmlns:a16="http://schemas.microsoft.com/office/drawing/2014/main" id="{87240321-F4AB-35FC-48EB-E13F992866DB}"/>
                </a:ext>
              </a:extLst>
            </p:cNvPr>
            <p:cNvSpPr txBox="1"/>
            <p:nvPr/>
          </p:nvSpPr>
          <p:spPr>
            <a:xfrm>
              <a:off x="8903146" y="3194963"/>
              <a:ext cx="1423940" cy="1216343"/>
            </a:xfrm>
            <a:prstGeom prst="rect">
              <a:avLst/>
            </a:prstGeom>
            <a:noFill/>
          </p:spPr>
          <p:txBody>
            <a:bodyPr wrap="square">
              <a:spAutoFit/>
            </a:bodyPr>
            <a:lstStyle/>
            <a:p>
              <a:pPr marL="171450" indent="-171450">
                <a:buFont typeface="Wingdings" panose="05000000000000000000" pitchFamily="2" charset="2"/>
                <a:buChar char="q"/>
              </a:pPr>
              <a:r>
                <a:rPr lang="en-US" sz="800" b="1" dirty="0">
                  <a:effectLst/>
                  <a:latin typeface="Times New Roman" panose="02020603050405020304" pitchFamily="18" charset="0"/>
                  <a:ea typeface="Times New Roman" panose="02020603050405020304" pitchFamily="18" charset="0"/>
                  <a:cs typeface="Times New Roman" panose="02020603050405020304" pitchFamily="18" charset="0"/>
                </a:rPr>
                <a:t>Battery Cell</a:t>
              </a:r>
            </a:p>
            <a:p>
              <a:pPr marL="171450" indent="-171450">
                <a:buFont typeface="Wingdings" panose="05000000000000000000" pitchFamily="2" charset="2"/>
                <a:buChar char="q"/>
              </a:pPr>
              <a:r>
                <a:rPr lang="en-US" sz="800" b="1" dirty="0">
                  <a:latin typeface="Times New Roman" panose="02020603050405020304" pitchFamily="18" charset="0"/>
                  <a:ea typeface="Times New Roman" panose="02020603050405020304" pitchFamily="18" charset="0"/>
                  <a:cs typeface="Times New Roman" panose="02020603050405020304" pitchFamily="18" charset="0"/>
                </a:rPr>
                <a:t>Battery Module</a:t>
              </a:r>
            </a:p>
            <a:p>
              <a:pPr marL="171450" indent="-171450">
                <a:buFont typeface="Wingdings" panose="05000000000000000000" pitchFamily="2" charset="2"/>
                <a:buChar char="q"/>
              </a:pPr>
              <a:r>
                <a:rPr lang="en-US" sz="800" b="1" dirty="0">
                  <a:effectLst/>
                  <a:latin typeface="Times New Roman" panose="02020603050405020304" pitchFamily="18" charset="0"/>
                  <a:ea typeface="Times New Roman" panose="02020603050405020304" pitchFamily="18" charset="0"/>
                  <a:cs typeface="Times New Roman" panose="02020603050405020304" pitchFamily="18" charset="0"/>
                </a:rPr>
                <a:t>Battery Pack</a:t>
              </a:r>
            </a:p>
            <a:p>
              <a:r>
                <a:rPr lang="en-US" sz="800" b="1" dirty="0">
                  <a:latin typeface="Times New Roman" panose="02020603050405020304" pitchFamily="18" charset="0"/>
                  <a:cs typeface="Times New Roman" panose="02020603050405020304" pitchFamily="18" charset="0"/>
                </a:rPr>
                <a:t> </a:t>
              </a:r>
              <a:endParaRPr lang="en-US" sz="800" dirty="0"/>
            </a:p>
          </p:txBody>
        </p:sp>
        <p:cxnSp>
          <p:nvCxnSpPr>
            <p:cNvPr id="27" name="Straight Arrow Connector 26">
              <a:extLst>
                <a:ext uri="{FF2B5EF4-FFF2-40B4-BE49-F238E27FC236}">
                  <a16:creationId xmlns:a16="http://schemas.microsoft.com/office/drawing/2014/main" id="{B4858CCD-8309-E1C6-8686-84452D5ED47D}"/>
                </a:ext>
              </a:extLst>
            </p:cNvPr>
            <p:cNvCxnSpPr>
              <a:stCxn id="26" idx="1"/>
            </p:cNvCxnSpPr>
            <p:nvPr/>
          </p:nvCxnSpPr>
          <p:spPr>
            <a:xfrm flipH="1">
              <a:off x="7887244" y="3803135"/>
              <a:ext cx="1015902" cy="5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115C7BE-8BA7-62F5-88FC-CDC75C900DB6}"/>
                </a:ext>
              </a:extLst>
            </p:cNvPr>
            <p:cNvSpPr txBox="1"/>
            <p:nvPr/>
          </p:nvSpPr>
          <p:spPr>
            <a:xfrm>
              <a:off x="245236" y="2684635"/>
              <a:ext cx="2705978" cy="793268"/>
            </a:xfrm>
            <a:prstGeom prst="rect">
              <a:avLst/>
            </a:prstGeom>
            <a:noFill/>
          </p:spPr>
          <p:txBody>
            <a:bodyPr wrap="square">
              <a:spAutoFit/>
            </a:bodyPr>
            <a:lstStyle/>
            <a:p>
              <a:pPr marL="171450" indent="-171450">
                <a:buFont typeface="Wingdings" panose="05000000000000000000" pitchFamily="2" charset="2"/>
                <a:buChar char="q"/>
              </a:pPr>
              <a:r>
                <a:rPr lang="en-US" sz="800" b="1" dirty="0">
                  <a:effectLst/>
                  <a:latin typeface="Times New Roman" panose="02020603050405020304" pitchFamily="18" charset="0"/>
                  <a:ea typeface="Times New Roman" panose="02020603050405020304" pitchFamily="18" charset="0"/>
                  <a:cs typeface="Times New Roman" panose="02020603050405020304" pitchFamily="18" charset="0"/>
                </a:rPr>
                <a:t>Integrated transistor (MOSFET)</a:t>
              </a:r>
            </a:p>
            <a:p>
              <a:pPr marL="171450" indent="-171450">
                <a:buFont typeface="Wingdings" panose="05000000000000000000" pitchFamily="2" charset="2"/>
                <a:buChar char="q"/>
              </a:pPr>
              <a:r>
                <a:rPr lang="en-US" sz="800" b="1" dirty="0">
                  <a:latin typeface="Times New Roman" panose="02020603050405020304" pitchFamily="18" charset="0"/>
                  <a:ea typeface="Times New Roman" panose="02020603050405020304" pitchFamily="18" charset="0"/>
                  <a:cs typeface="Times New Roman" panose="02020603050405020304" pitchFamily="18" charset="0"/>
                </a:rPr>
                <a:t>Relays/Contactors</a:t>
              </a:r>
            </a:p>
            <a:p>
              <a:pPr marL="171450" indent="-171450">
                <a:buFont typeface="Wingdings" panose="05000000000000000000" pitchFamily="2" charset="2"/>
                <a:buChar char="q"/>
              </a:pPr>
              <a:r>
                <a:rPr lang="en-US" sz="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MEMS </a:t>
              </a:r>
              <a:endParaRPr lang="en-US" sz="800" dirty="0">
                <a:solidFill>
                  <a:srgbClr val="FF0000"/>
                </a:solidFill>
              </a:endParaRPr>
            </a:p>
          </p:txBody>
        </p:sp>
        <p:cxnSp>
          <p:nvCxnSpPr>
            <p:cNvPr id="29" name="Straight Arrow Connector 28">
              <a:extLst>
                <a:ext uri="{FF2B5EF4-FFF2-40B4-BE49-F238E27FC236}">
                  <a16:creationId xmlns:a16="http://schemas.microsoft.com/office/drawing/2014/main" id="{BC2914A3-49A8-5440-B685-0A04BD2A5988}"/>
                </a:ext>
              </a:extLst>
            </p:cNvPr>
            <p:cNvCxnSpPr/>
            <p:nvPr/>
          </p:nvCxnSpPr>
          <p:spPr>
            <a:xfrm>
              <a:off x="1490775" y="3194963"/>
              <a:ext cx="780057" cy="696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6148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047" y="1749660"/>
            <a:ext cx="11143130" cy="5223155"/>
          </a:xfrm>
        </p:spPr>
        <p:txBody>
          <a:bodyPr/>
          <a:lstStyle/>
          <a:p>
            <a:r>
              <a:rPr lang="en-US" b="1" dirty="0"/>
              <a:t>Prof. Siavash Pourkamali</a:t>
            </a:r>
          </a:p>
          <a:p>
            <a:pPr marL="0" indent="0">
              <a:buNone/>
            </a:pPr>
            <a:r>
              <a:rPr lang="en-US" b="1" dirty="0"/>
              <a:t>    </a:t>
            </a:r>
            <a:r>
              <a:rPr lang="en-US" sz="2000" b="1" dirty="0"/>
              <a:t>Nikfarjam, Hamed</a:t>
            </a:r>
          </a:p>
          <a:p>
            <a:pPr marL="0" indent="0">
              <a:buNone/>
            </a:pPr>
            <a:r>
              <a:rPr lang="en-US" sz="2000" b="1" dirty="0"/>
              <a:t>      Amin </a:t>
            </a:r>
            <a:r>
              <a:rPr lang="en-US" sz="2000" b="1" dirty="0" err="1"/>
              <a:t>Abbasalipou</a:t>
            </a:r>
            <a:endParaRPr lang="en-US" sz="2000" b="1" dirty="0"/>
          </a:p>
          <a:p>
            <a:r>
              <a:rPr lang="en-US" b="1" dirty="0"/>
              <a:t>Prof. Roozbeh Jafari (Texas A&amp;M)</a:t>
            </a:r>
          </a:p>
          <a:p>
            <a:pPr marL="0" indent="0">
              <a:buNone/>
            </a:pPr>
            <a:r>
              <a:rPr lang="en-US" sz="2000" b="1" dirty="0"/>
              <a:t> Muhammad Emad-Ud-Din</a:t>
            </a:r>
          </a:p>
          <a:p>
            <a:r>
              <a:rPr lang="en-US" b="1" dirty="0"/>
              <a:t>Dr. David Lin (GE Research)</a:t>
            </a:r>
          </a:p>
          <a:p>
            <a:r>
              <a:rPr lang="en-US" b="1" dirty="0"/>
              <a:t>Dr. Sara Myers (University of Nebraska at Omaha)</a:t>
            </a:r>
          </a:p>
          <a:p>
            <a:r>
              <a:rPr lang="en-US" b="1" dirty="0"/>
              <a:t>Dr. Pipinos from the (University of Nebraska Medical Center)</a:t>
            </a:r>
          </a:p>
        </p:txBody>
      </p:sp>
      <p:sp>
        <p:nvSpPr>
          <p:cNvPr id="5" name="Title 1"/>
          <p:cNvSpPr txBox="1">
            <a:spLocks/>
          </p:cNvSpPr>
          <p:nvPr/>
        </p:nvSpPr>
        <p:spPr>
          <a:xfrm>
            <a:off x="555812"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charset="0"/>
                <a:ea typeface="Arial" charset="0"/>
                <a:cs typeface="Arial" charset="0"/>
              </a:rPr>
              <a:t>Acknowledgment</a:t>
            </a:r>
            <a:r>
              <a:rPr lang="en-US" dirty="0"/>
              <a:t> </a:t>
            </a:r>
          </a:p>
        </p:txBody>
      </p:sp>
      <p:pic>
        <p:nvPicPr>
          <p:cNvPr id="7" name="Picture 6">
            <a:extLst>
              <a:ext uri="{FF2B5EF4-FFF2-40B4-BE49-F238E27FC236}">
                <a16:creationId xmlns:a16="http://schemas.microsoft.com/office/drawing/2014/main" id="{48A81889-6361-C306-11B0-FA4868006826}"/>
              </a:ext>
            </a:extLst>
          </p:cNvPr>
          <p:cNvPicPr>
            <a:picLocks noChangeAspect="1"/>
          </p:cNvPicPr>
          <p:nvPr/>
        </p:nvPicPr>
        <p:blipFill>
          <a:blip r:embed="rId2"/>
          <a:stretch>
            <a:fillRect/>
          </a:stretch>
        </p:blipFill>
        <p:spPr>
          <a:xfrm>
            <a:off x="9698702" y="5058898"/>
            <a:ext cx="1988414" cy="894786"/>
          </a:xfrm>
          <a:prstGeom prst="rect">
            <a:avLst/>
          </a:prstGeom>
        </p:spPr>
      </p:pic>
      <p:pic>
        <p:nvPicPr>
          <p:cNvPr id="8" name="Picture 7">
            <a:extLst>
              <a:ext uri="{FF2B5EF4-FFF2-40B4-BE49-F238E27FC236}">
                <a16:creationId xmlns:a16="http://schemas.microsoft.com/office/drawing/2014/main" id="{C9C4E9EB-E6EF-33F2-AC99-04C4D08C3A5B}"/>
              </a:ext>
            </a:extLst>
          </p:cNvPr>
          <p:cNvPicPr>
            <a:picLocks noChangeAspect="1"/>
          </p:cNvPicPr>
          <p:nvPr/>
        </p:nvPicPr>
        <p:blipFill>
          <a:blip r:embed="rId3"/>
          <a:stretch>
            <a:fillRect/>
          </a:stretch>
        </p:blipFill>
        <p:spPr>
          <a:xfrm>
            <a:off x="10233725" y="3991759"/>
            <a:ext cx="918369" cy="897705"/>
          </a:xfrm>
          <a:prstGeom prst="rect">
            <a:avLst/>
          </a:prstGeom>
        </p:spPr>
      </p:pic>
      <p:pic>
        <p:nvPicPr>
          <p:cNvPr id="9" name="Picture 8"/>
          <p:cNvPicPr>
            <a:picLocks noChangeAspect="1"/>
          </p:cNvPicPr>
          <p:nvPr/>
        </p:nvPicPr>
        <p:blipFill>
          <a:blip r:embed="rId4"/>
          <a:stretch>
            <a:fillRect/>
          </a:stretch>
        </p:blipFill>
        <p:spPr>
          <a:xfrm>
            <a:off x="5894294" y="2790920"/>
            <a:ext cx="1071562" cy="1071562"/>
          </a:xfrm>
          <a:prstGeom prst="rect">
            <a:avLst/>
          </a:prstGeom>
        </p:spPr>
      </p:pic>
      <p:pic>
        <p:nvPicPr>
          <p:cNvPr id="10" name="Picture 9"/>
          <p:cNvPicPr>
            <a:picLocks noChangeAspect="1"/>
          </p:cNvPicPr>
          <p:nvPr/>
        </p:nvPicPr>
        <p:blipFill>
          <a:blip r:embed="rId5"/>
          <a:stretch>
            <a:fillRect/>
          </a:stretch>
        </p:blipFill>
        <p:spPr>
          <a:xfrm>
            <a:off x="7604032" y="3455978"/>
            <a:ext cx="1071562" cy="1071562"/>
          </a:xfrm>
          <a:prstGeom prst="rect">
            <a:avLst/>
          </a:prstGeom>
        </p:spPr>
      </p:pic>
      <p:pic>
        <p:nvPicPr>
          <p:cNvPr id="11" name="Picture 10"/>
          <p:cNvPicPr>
            <a:picLocks noChangeAspect="1"/>
          </p:cNvPicPr>
          <p:nvPr/>
        </p:nvPicPr>
        <p:blipFill>
          <a:blip r:embed="rId6"/>
          <a:stretch>
            <a:fillRect/>
          </a:stretch>
        </p:blipFill>
        <p:spPr>
          <a:xfrm>
            <a:off x="5109882" y="1425764"/>
            <a:ext cx="1223962" cy="1223962"/>
          </a:xfrm>
          <a:prstGeom prst="rect">
            <a:avLst/>
          </a:prstGeom>
        </p:spPr>
      </p:pic>
    </p:spTree>
    <p:extLst>
      <p:ext uri="{BB962C8B-B14F-4D97-AF65-F5344CB8AC3E}">
        <p14:creationId xmlns:p14="http://schemas.microsoft.com/office/powerpoint/2010/main" val="2731327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65125"/>
            <a:ext cx="10893425" cy="1325563"/>
          </a:xfrm>
        </p:spPr>
        <p:txBody>
          <a:bodyPr>
            <a:noAutofit/>
          </a:bodyPr>
          <a:lstStyle/>
          <a:p>
            <a:r>
              <a:rPr lang="en-US" b="1" dirty="0">
                <a:latin typeface="Arial" charset="0"/>
                <a:ea typeface="+mn-ea"/>
                <a:cs typeface="Arial" charset="0"/>
              </a:rPr>
              <a:t>External Sensing for Spent Fuel Storage Canister using MEMS Helium Sensors </a:t>
            </a:r>
          </a:p>
        </p:txBody>
      </p:sp>
      <p:grpSp>
        <p:nvGrpSpPr>
          <p:cNvPr id="4" name="Group 3"/>
          <p:cNvGrpSpPr/>
          <p:nvPr/>
        </p:nvGrpSpPr>
        <p:grpSpPr>
          <a:xfrm>
            <a:off x="6967024" y="4322225"/>
            <a:ext cx="4707842" cy="1702040"/>
            <a:chOff x="0" y="204716"/>
            <a:chExt cx="4707900" cy="1702435"/>
          </a:xfrm>
        </p:grpSpPr>
        <p:grpSp>
          <p:nvGrpSpPr>
            <p:cNvPr id="12" name="Group 11"/>
            <p:cNvGrpSpPr/>
            <p:nvPr/>
          </p:nvGrpSpPr>
          <p:grpSpPr>
            <a:xfrm>
              <a:off x="0" y="204716"/>
              <a:ext cx="4707900" cy="1702435"/>
              <a:chOff x="0" y="0"/>
              <a:chExt cx="4707900" cy="1702435"/>
            </a:xfrm>
          </p:grpSpPr>
          <p:pic>
            <p:nvPicPr>
              <p:cNvPr id="13" name="Picture 12" descr="A pattern of blue square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323" y="293427"/>
                <a:ext cx="1562735" cy="1091565"/>
              </a:xfrm>
              <a:prstGeom prst="rect">
                <a:avLst/>
              </a:prstGeom>
            </p:spPr>
          </p:pic>
          <p:pic>
            <p:nvPicPr>
              <p:cNvPr id="14" name="Picture 13" descr="A circular pattern with many square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719580" cy="1702435"/>
              </a:xfrm>
              <a:prstGeom prst="rect">
                <a:avLst/>
              </a:prstGeom>
            </p:spPr>
          </p:pic>
          <p:sp>
            <p:nvSpPr>
              <p:cNvPr id="15" name="Oval 14"/>
              <p:cNvSpPr/>
              <p:nvPr/>
            </p:nvSpPr>
            <p:spPr>
              <a:xfrm>
                <a:off x="873457" y="689212"/>
                <a:ext cx="225188" cy="19789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descr="A green and blue circuit boar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305" y="204716"/>
                <a:ext cx="1077595" cy="1221105"/>
              </a:xfrm>
              <a:prstGeom prst="rect">
                <a:avLst/>
              </a:prstGeom>
            </p:spPr>
          </p:pic>
          <p:sp>
            <p:nvSpPr>
              <p:cNvPr id="17" name="Oval 16"/>
              <p:cNvSpPr/>
              <p:nvPr/>
            </p:nvSpPr>
            <p:spPr>
              <a:xfrm>
                <a:off x="2552132" y="423080"/>
                <a:ext cx="674777" cy="7028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8" name="Straight Arrow Connector 17"/>
              <p:cNvCxnSpPr/>
              <p:nvPr/>
            </p:nvCxnSpPr>
            <p:spPr>
              <a:xfrm>
                <a:off x="3227696" y="785883"/>
                <a:ext cx="3901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flipV="1">
              <a:off x="1098645" y="976952"/>
              <a:ext cx="639428" cy="7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98427" y="4340954"/>
            <a:ext cx="5758455" cy="2085319"/>
            <a:chOff x="0" y="0"/>
            <a:chExt cx="5758834" cy="2085340"/>
          </a:xfrm>
        </p:grpSpPr>
        <p:grpSp>
          <p:nvGrpSpPr>
            <p:cNvPr id="20" name="Group 19"/>
            <p:cNvGrpSpPr/>
            <p:nvPr/>
          </p:nvGrpSpPr>
          <p:grpSpPr>
            <a:xfrm>
              <a:off x="0" y="6824"/>
              <a:ext cx="2797175" cy="2073910"/>
              <a:chOff x="0" y="0"/>
              <a:chExt cx="4183314" cy="3234472"/>
            </a:xfrm>
          </p:grpSpPr>
          <p:pic>
            <p:nvPicPr>
              <p:cNvPr id="23" name="Picture 22" descr="A picture containing indoor, wall, computer, desk&#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381250" cy="3174365"/>
              </a:xfrm>
              <a:prstGeom prst="rect">
                <a:avLst/>
              </a:prstGeom>
              <a:noFill/>
              <a:ln>
                <a:noFill/>
              </a:ln>
            </p:spPr>
          </p:pic>
          <p:pic>
            <p:nvPicPr>
              <p:cNvPr id="24" name="Picture 23" descr="A picture containing electronics, indoor, circle, cable&#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7069" y="11"/>
                <a:ext cx="1706245" cy="1822450"/>
              </a:xfrm>
              <a:prstGeom prst="rect">
                <a:avLst/>
              </a:prstGeom>
            </p:spPr>
          </p:pic>
          <p:pic>
            <p:nvPicPr>
              <p:cNvPr id="25" name="Picture 24" descr="A close-up of a device&#10;&#10;Description automatically generated with low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1188" y="1999397"/>
                <a:ext cx="1656080" cy="1235075"/>
              </a:xfrm>
              <a:prstGeom prst="rect">
                <a:avLst/>
              </a:prstGeom>
            </p:spPr>
          </p:pic>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45809" y="0"/>
              <a:ext cx="2613025" cy="2085340"/>
            </a:xfrm>
            <a:prstGeom prst="rect">
              <a:avLst/>
            </a:prstGeom>
            <a:noFill/>
          </p:spPr>
        </p:pic>
      </p:grpSp>
      <p:sp>
        <p:nvSpPr>
          <p:cNvPr id="26" name="AutoShape 2" descr="Dry cask storage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26"/>
          <p:cNvPicPr>
            <a:picLocks noChangeAspect="1"/>
          </p:cNvPicPr>
          <p:nvPr/>
        </p:nvPicPr>
        <p:blipFill>
          <a:blip r:embed="rId9"/>
          <a:stretch>
            <a:fillRect/>
          </a:stretch>
        </p:blipFill>
        <p:spPr>
          <a:xfrm>
            <a:off x="6992635" y="1563597"/>
            <a:ext cx="4370411" cy="2758628"/>
          </a:xfrm>
          <a:prstGeom prst="rect">
            <a:avLst/>
          </a:prstGeom>
        </p:spPr>
      </p:pic>
      <p:pic>
        <p:nvPicPr>
          <p:cNvPr id="28" name="Picture 27"/>
          <p:cNvPicPr>
            <a:picLocks noChangeAspect="1"/>
          </p:cNvPicPr>
          <p:nvPr/>
        </p:nvPicPr>
        <p:blipFill>
          <a:blip r:embed="rId10"/>
          <a:stretch>
            <a:fillRect/>
          </a:stretch>
        </p:blipFill>
        <p:spPr>
          <a:xfrm>
            <a:off x="1929664" y="1789301"/>
            <a:ext cx="2057400" cy="2219325"/>
          </a:xfrm>
          <a:prstGeom prst="rect">
            <a:avLst/>
          </a:prstGeom>
        </p:spPr>
      </p:pic>
      <p:pic>
        <p:nvPicPr>
          <p:cNvPr id="21" name="Picture 20"/>
          <p:cNvPicPr>
            <a:picLocks noChangeAspect="1"/>
          </p:cNvPicPr>
          <p:nvPr/>
        </p:nvPicPr>
        <p:blipFill>
          <a:blip r:embed="rId11"/>
          <a:stretch>
            <a:fillRect/>
          </a:stretch>
        </p:blipFill>
        <p:spPr>
          <a:xfrm>
            <a:off x="10651713" y="5874691"/>
            <a:ext cx="1093952" cy="1093952"/>
          </a:xfrm>
          <a:prstGeom prst="rect">
            <a:avLst/>
          </a:prstGeom>
        </p:spPr>
      </p:pic>
    </p:spTree>
    <p:extLst>
      <p:ext uri="{BB962C8B-B14F-4D97-AF65-F5344CB8AC3E}">
        <p14:creationId xmlns:p14="http://schemas.microsoft.com/office/powerpoint/2010/main" val="2034994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21C3-E7E5-3816-7B4C-D46A469293AA}"/>
              </a:ext>
            </a:extLst>
          </p:cNvPr>
          <p:cNvSpPr>
            <a:spLocks noGrp="1"/>
          </p:cNvSpPr>
          <p:nvPr>
            <p:ph type="title"/>
          </p:nvPr>
        </p:nvSpPr>
        <p:spPr>
          <a:xfrm>
            <a:off x="120747" y="104335"/>
            <a:ext cx="4099561" cy="1325563"/>
          </a:xfrm>
          <a:ln>
            <a:solidFill>
              <a:schemeClr val="accent1"/>
            </a:solidFill>
          </a:ln>
        </p:spPr>
        <p:txBody>
          <a:bodyPr/>
          <a:lstStyle/>
          <a:p>
            <a:r>
              <a:rPr lang="en-US" b="1" dirty="0">
                <a:latin typeface="Arial" charset="0"/>
                <a:ea typeface="+mn-ea"/>
                <a:cs typeface="Arial" charset="0"/>
              </a:rPr>
              <a:t>What Is Next? </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437" y="1469744"/>
            <a:ext cx="5506330" cy="3918511"/>
          </a:xfrm>
          <a:prstGeom prst="rect">
            <a:avLst/>
          </a:prstGeom>
          <a:noFill/>
        </p:spPr>
      </p:pic>
      <p:sp>
        <p:nvSpPr>
          <p:cNvPr id="7" name="TextBox 6"/>
          <p:cNvSpPr txBox="1"/>
          <p:nvPr/>
        </p:nvSpPr>
        <p:spPr>
          <a:xfrm>
            <a:off x="1139484" y="5696047"/>
            <a:ext cx="3377855" cy="523220"/>
          </a:xfrm>
          <a:prstGeom prst="rect">
            <a:avLst/>
          </a:prstGeom>
          <a:noFill/>
        </p:spPr>
        <p:txBody>
          <a:bodyPr wrap="square" rtlCol="0">
            <a:spAutoFit/>
          </a:bodyPr>
          <a:lstStyle/>
          <a:p>
            <a:r>
              <a:rPr lang="en-US" sz="2800" b="1" dirty="0"/>
              <a:t>Deep MEMS network </a:t>
            </a:r>
          </a:p>
        </p:txBody>
      </p:sp>
      <p:pic>
        <p:nvPicPr>
          <p:cNvPr id="14" name="Picture 13"/>
          <p:cNvPicPr>
            <a:picLocks noChangeAspect="1"/>
          </p:cNvPicPr>
          <p:nvPr/>
        </p:nvPicPr>
        <p:blipFill>
          <a:blip r:embed="rId3"/>
          <a:stretch>
            <a:fillRect/>
          </a:stretch>
        </p:blipFill>
        <p:spPr>
          <a:xfrm>
            <a:off x="6200003" y="3429000"/>
            <a:ext cx="3889879" cy="2790267"/>
          </a:xfrm>
          <a:prstGeom prst="rect">
            <a:avLst/>
          </a:prstGeom>
        </p:spPr>
      </p:pic>
      <p:sp>
        <p:nvSpPr>
          <p:cNvPr id="15" name="TextBox 14"/>
          <p:cNvSpPr txBox="1"/>
          <p:nvPr/>
        </p:nvSpPr>
        <p:spPr>
          <a:xfrm>
            <a:off x="6307101" y="6423243"/>
            <a:ext cx="3404382" cy="400110"/>
          </a:xfrm>
          <a:prstGeom prst="rect">
            <a:avLst/>
          </a:prstGeom>
          <a:noFill/>
        </p:spPr>
        <p:txBody>
          <a:bodyPr wrap="square" rtlCol="0">
            <a:spAutoFit/>
          </a:bodyPr>
          <a:lstStyle/>
          <a:p>
            <a:r>
              <a:rPr lang="en-US" sz="2000" b="1" dirty="0"/>
              <a:t>Structural health monitoring </a:t>
            </a:r>
          </a:p>
        </p:txBody>
      </p:sp>
      <p:pic>
        <p:nvPicPr>
          <p:cNvPr id="18" name="Picture 17" descr="A graph with numbers and a li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3604" y="435429"/>
            <a:ext cx="3918821" cy="2776719"/>
          </a:xfrm>
          <a:prstGeom prst="rect">
            <a:avLst/>
          </a:prstGeom>
          <a:noFill/>
        </p:spPr>
      </p:pic>
    </p:spTree>
    <p:extLst>
      <p:ext uri="{BB962C8B-B14F-4D97-AF65-F5344CB8AC3E}">
        <p14:creationId xmlns:p14="http://schemas.microsoft.com/office/powerpoint/2010/main" val="152083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21C3-E7E5-3816-7B4C-D46A469293AA}"/>
              </a:ext>
            </a:extLst>
          </p:cNvPr>
          <p:cNvSpPr>
            <a:spLocks noGrp="1"/>
          </p:cNvSpPr>
          <p:nvPr>
            <p:ph type="title"/>
          </p:nvPr>
        </p:nvSpPr>
        <p:spPr>
          <a:xfrm>
            <a:off x="120747" y="104335"/>
            <a:ext cx="4099561" cy="1325563"/>
          </a:xfrm>
          <a:ln>
            <a:solidFill>
              <a:schemeClr val="accent1"/>
            </a:solidFill>
          </a:ln>
        </p:spPr>
        <p:txBody>
          <a:bodyPr/>
          <a:lstStyle/>
          <a:p>
            <a:r>
              <a:rPr lang="en-US" b="1" dirty="0">
                <a:latin typeface="Arial" charset="0"/>
                <a:ea typeface="+mn-ea"/>
                <a:cs typeface="Arial" charset="0"/>
              </a:rPr>
              <a:t>What Is Next? </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288" y="1603717"/>
            <a:ext cx="5506330" cy="3918511"/>
          </a:xfrm>
          <a:prstGeom prst="rect">
            <a:avLst/>
          </a:prstGeom>
          <a:noFill/>
        </p:spPr>
      </p:pic>
      <p:sp>
        <p:nvSpPr>
          <p:cNvPr id="7" name="TextBox 6"/>
          <p:cNvSpPr txBox="1"/>
          <p:nvPr/>
        </p:nvSpPr>
        <p:spPr>
          <a:xfrm>
            <a:off x="1139484" y="5696047"/>
            <a:ext cx="3377855" cy="523220"/>
          </a:xfrm>
          <a:prstGeom prst="rect">
            <a:avLst/>
          </a:prstGeom>
          <a:noFill/>
        </p:spPr>
        <p:txBody>
          <a:bodyPr wrap="square" rtlCol="0">
            <a:spAutoFit/>
          </a:bodyPr>
          <a:lstStyle/>
          <a:p>
            <a:r>
              <a:rPr lang="en-US" sz="2800" b="1" dirty="0"/>
              <a:t>Deep MEMS network </a:t>
            </a:r>
          </a:p>
        </p:txBody>
      </p:sp>
      <p:pic>
        <p:nvPicPr>
          <p:cNvPr id="10" name="Picture 9"/>
          <p:cNvPicPr>
            <a:picLocks noChangeAspect="1"/>
          </p:cNvPicPr>
          <p:nvPr/>
        </p:nvPicPr>
        <p:blipFill>
          <a:blip r:embed="rId3"/>
          <a:stretch>
            <a:fillRect/>
          </a:stretch>
        </p:blipFill>
        <p:spPr>
          <a:xfrm>
            <a:off x="7718612" y="3769053"/>
            <a:ext cx="2402268" cy="2318469"/>
          </a:xfrm>
          <a:prstGeom prst="rect">
            <a:avLst/>
          </a:prstGeom>
        </p:spPr>
      </p:pic>
      <p:sp>
        <p:nvSpPr>
          <p:cNvPr id="11" name="Rectangle 10"/>
          <p:cNvSpPr/>
          <p:nvPr/>
        </p:nvSpPr>
        <p:spPr>
          <a:xfrm>
            <a:off x="6220365" y="6219267"/>
            <a:ext cx="5971635" cy="461665"/>
          </a:xfrm>
          <a:prstGeom prst="rect">
            <a:avLst/>
          </a:prstGeom>
        </p:spPr>
        <p:txBody>
          <a:bodyPr wrap="none">
            <a:spAutoFit/>
          </a:bodyPr>
          <a:lstStyle/>
          <a:p>
            <a:r>
              <a:rPr lang="en-US" sz="2400" b="1" dirty="0"/>
              <a:t>Additive manufacturing in-process mentoring</a:t>
            </a:r>
          </a:p>
        </p:txBody>
      </p:sp>
      <p:pic>
        <p:nvPicPr>
          <p:cNvPr id="15" name="Picture 14"/>
          <p:cNvPicPr>
            <a:picLocks noChangeAspect="1"/>
          </p:cNvPicPr>
          <p:nvPr/>
        </p:nvPicPr>
        <p:blipFill>
          <a:blip r:embed="rId4"/>
          <a:stretch>
            <a:fillRect/>
          </a:stretch>
        </p:blipFill>
        <p:spPr>
          <a:xfrm>
            <a:off x="7399531" y="-79815"/>
            <a:ext cx="3142963" cy="3354610"/>
          </a:xfrm>
          <a:prstGeom prst="rect">
            <a:avLst/>
          </a:prstGeom>
        </p:spPr>
      </p:pic>
    </p:spTree>
    <p:extLst>
      <p:ext uri="{BB962C8B-B14F-4D97-AF65-F5344CB8AC3E}">
        <p14:creationId xmlns:p14="http://schemas.microsoft.com/office/powerpoint/2010/main" val="57377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55" y="-181677"/>
            <a:ext cx="10515600" cy="1325563"/>
          </a:xfrm>
        </p:spPr>
        <p:txBody>
          <a:bodyPr>
            <a:normAutofit/>
          </a:bodyPr>
          <a:lstStyle/>
          <a:p>
            <a:r>
              <a:rPr lang="en-US" b="1" dirty="0">
                <a:latin typeface="Arial" charset="0"/>
                <a:ea typeface="+mn-ea"/>
                <a:cs typeface="Arial" charset="0"/>
              </a:rPr>
              <a:t>Dynamic Filed Theory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4809" y="1223157"/>
            <a:ext cx="7035430" cy="4669876"/>
          </a:xfrm>
          <a:prstGeom prst="rect">
            <a:avLst/>
          </a:prstGeom>
          <a:noFill/>
        </p:spPr>
      </p:pic>
      <p:grpSp>
        <p:nvGrpSpPr>
          <p:cNvPr id="25" name="Group 24"/>
          <p:cNvGrpSpPr/>
          <p:nvPr/>
        </p:nvGrpSpPr>
        <p:grpSpPr>
          <a:xfrm>
            <a:off x="7162370" y="2552140"/>
            <a:ext cx="4689486" cy="3340893"/>
            <a:chOff x="6858000" y="939777"/>
            <a:chExt cx="4689486" cy="3340893"/>
          </a:xfrm>
        </p:grpSpPr>
        <p:pic>
          <p:nvPicPr>
            <p:cNvPr id="5" name="Picture 8"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046432"/>
              <a:ext cx="4689486" cy="149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913563" y="939777"/>
              <a:ext cx="2382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b="1" dirty="0"/>
                <a:t>Neural field PDE </a:t>
              </a:r>
            </a:p>
          </p:txBody>
        </p:sp>
        <p:sp>
          <p:nvSpPr>
            <p:cNvPr id="7" name="TextBox 22"/>
            <p:cNvSpPr txBox="1">
              <a:spLocks noChangeArrowheads="1"/>
            </p:cNvSpPr>
            <p:nvPr/>
          </p:nvSpPr>
          <p:spPr bwMode="auto">
            <a:xfrm>
              <a:off x="6913563" y="2338364"/>
              <a:ext cx="21923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b="1"/>
                <a:t>MEMS beam equation </a:t>
              </a:r>
            </a:p>
          </p:txBody>
        </p:sp>
        <p:sp>
          <p:nvSpPr>
            <p:cNvPr id="17" name="Arrow: Down 52">
              <a:extLst>
                <a:ext uri="{FF2B5EF4-FFF2-40B4-BE49-F238E27FC236}">
                  <a16:creationId xmlns:a16="http://schemas.microsoft.com/office/drawing/2014/main" id="{1D3D96EB-1BD3-4B82-A851-F89614EBF25B}"/>
                </a:ext>
              </a:extLst>
            </p:cNvPr>
            <p:cNvSpPr/>
            <p:nvPr/>
          </p:nvSpPr>
          <p:spPr>
            <a:xfrm>
              <a:off x="8932396" y="2606158"/>
              <a:ext cx="277813"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8" name="Group 19"/>
            <p:cNvGrpSpPr>
              <a:grpSpLocks/>
            </p:cNvGrpSpPr>
            <p:nvPr/>
          </p:nvGrpSpPr>
          <p:grpSpPr bwMode="auto">
            <a:xfrm>
              <a:off x="7806864" y="3040833"/>
              <a:ext cx="1663700" cy="1239837"/>
              <a:chOff x="2093076" y="4757485"/>
              <a:chExt cx="1767554" cy="1307134"/>
            </a:xfrm>
          </p:grpSpPr>
          <p:pic>
            <p:nvPicPr>
              <p:cNvPr id="19"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076" y="4757485"/>
                <a:ext cx="1767554" cy="130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756910" flipV="1">
                <a:off x="2549722" y="5354942"/>
                <a:ext cx="960505" cy="18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763493" flipV="1">
                <a:off x="2410260" y="5222907"/>
                <a:ext cx="960505" cy="1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22" name="Straight Arrow Connector 21">
            <a:extLst>
              <a:ext uri="{FF2B5EF4-FFF2-40B4-BE49-F238E27FC236}">
                <a16:creationId xmlns:a16="http://schemas.microsoft.com/office/drawing/2014/main" id="{1D403F4F-8476-4DD0-B760-E52A99C94256}"/>
              </a:ext>
            </a:extLst>
          </p:cNvPr>
          <p:cNvCxnSpPr>
            <a:cxnSpLocks/>
          </p:cNvCxnSpPr>
          <p:nvPr/>
        </p:nvCxnSpPr>
        <p:spPr>
          <a:xfrm>
            <a:off x="6096000" y="4912947"/>
            <a:ext cx="2405035" cy="230377"/>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7AD9AF3-B94C-49BE-9957-D55784175797}"/>
              </a:ext>
            </a:extLst>
          </p:cNvPr>
          <p:cNvSpPr/>
          <p:nvPr/>
        </p:nvSpPr>
        <p:spPr bwMode="auto">
          <a:xfrm>
            <a:off x="4824061" y="4670586"/>
            <a:ext cx="1412117" cy="74242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spTree>
    <p:extLst>
      <p:ext uri="{BB962C8B-B14F-4D97-AF65-F5344CB8AC3E}">
        <p14:creationId xmlns:p14="http://schemas.microsoft.com/office/powerpoint/2010/main" val="326531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8209" y="1746665"/>
            <a:ext cx="5317391" cy="4452429"/>
          </a:xfrm>
          <a:prstGeom prst="rect">
            <a:avLst/>
          </a:prstGeom>
        </p:spPr>
      </p:pic>
      <p:pic>
        <p:nvPicPr>
          <p:cNvPr id="8" name="Picture 7"/>
          <p:cNvPicPr>
            <a:picLocks noChangeAspect="1"/>
          </p:cNvPicPr>
          <p:nvPr/>
        </p:nvPicPr>
        <p:blipFill>
          <a:blip r:embed="rId3"/>
          <a:stretch>
            <a:fillRect/>
          </a:stretch>
        </p:blipFill>
        <p:spPr>
          <a:xfrm>
            <a:off x="6096000" y="2428716"/>
            <a:ext cx="5304448" cy="4296424"/>
          </a:xfrm>
          <a:prstGeom prst="rect">
            <a:avLst/>
          </a:prstGeom>
        </p:spPr>
      </p:pic>
      <p:pic>
        <p:nvPicPr>
          <p:cNvPr id="9" name="Content Placeholder 5" descr="A diagram of a health scale&#10;&#10;Description automatically generated">
            <a:extLst>
              <a:ext uri="{FF2B5EF4-FFF2-40B4-BE49-F238E27FC236}">
                <a16:creationId xmlns:a16="http://schemas.microsoft.com/office/drawing/2014/main" id="{9CA38F20-C23C-C7FD-32E0-2CFB23352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89"/>
            <a:ext cx="6705600" cy="2823794"/>
          </a:xfrm>
          <a:prstGeom prst="rect">
            <a:avLst/>
          </a:prstGeom>
        </p:spPr>
      </p:pic>
      <p:sp>
        <p:nvSpPr>
          <p:cNvPr id="12" name="TextBox 11"/>
          <p:cNvSpPr txBox="1"/>
          <p:nvPr/>
        </p:nvSpPr>
        <p:spPr>
          <a:xfrm>
            <a:off x="180265" y="150102"/>
            <a:ext cx="5401667" cy="1446550"/>
          </a:xfrm>
          <a:prstGeom prst="rect">
            <a:avLst/>
          </a:prstGeom>
          <a:noFill/>
        </p:spPr>
        <p:txBody>
          <a:bodyPr wrap="square" rtlCol="0">
            <a:spAutoFit/>
          </a:bodyPr>
          <a:lstStyle/>
          <a:p>
            <a:r>
              <a:rPr lang="en-US" sz="4400" b="1" dirty="0">
                <a:latin typeface="Arial" charset="0"/>
                <a:cs typeface="Arial" charset="0"/>
              </a:rPr>
              <a:t>PAD treatment prediction </a:t>
            </a:r>
          </a:p>
        </p:txBody>
      </p:sp>
    </p:spTree>
    <p:extLst>
      <p:ext uri="{BB962C8B-B14F-4D97-AF65-F5344CB8AC3E}">
        <p14:creationId xmlns:p14="http://schemas.microsoft.com/office/powerpoint/2010/main" val="2224734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charset="0"/>
                <a:ea typeface="Arial" charset="0"/>
                <a:cs typeface="Arial" charset="0"/>
              </a:rPr>
              <a:t>Research Goals</a:t>
            </a:r>
          </a:p>
        </p:txBody>
      </p:sp>
      <p:sp>
        <p:nvSpPr>
          <p:cNvPr id="3" name="Content Placeholder 2"/>
          <p:cNvSpPr>
            <a:spLocks noGrp="1"/>
          </p:cNvSpPr>
          <p:nvPr>
            <p:ph idx="1"/>
          </p:nvPr>
        </p:nvSpPr>
        <p:spPr>
          <a:xfrm>
            <a:off x="730623" y="1960096"/>
            <a:ext cx="10515600" cy="4351338"/>
          </a:xfrm>
        </p:spPr>
        <p:txBody>
          <a:bodyPr/>
          <a:lstStyle/>
          <a:p>
            <a:pPr marL="0" indent="0" algn="just">
              <a:buNone/>
            </a:pPr>
            <a:r>
              <a:rPr lang="en-US" sz="3600" dirty="0">
                <a:latin typeface="Arial" panose="020B0604020202020204" pitchFamily="34" charset="0"/>
                <a:cs typeface="Arial" panose="020B0604020202020204" pitchFamily="34" charset="0"/>
              </a:rPr>
              <a:t>To vertically advance the fields of novel integrated sensing and computing hardware technologies and artificial intelligence algorithms and their use in many health and medical applications. </a:t>
            </a:r>
          </a:p>
          <a:p>
            <a:endParaRPr lang="en-US" dirty="0"/>
          </a:p>
        </p:txBody>
      </p:sp>
    </p:spTree>
    <p:extLst>
      <p:ext uri="{BB962C8B-B14F-4D97-AF65-F5344CB8AC3E}">
        <p14:creationId xmlns:p14="http://schemas.microsoft.com/office/powerpoint/2010/main" val="232522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charset="0"/>
                <a:ea typeface="Arial" charset="0"/>
                <a:cs typeface="Arial" charset="0"/>
              </a:rPr>
              <a:t> Quick Summary </a:t>
            </a:r>
            <a:br>
              <a:rPr lang="en-US" sz="4000" b="1" dirty="0">
                <a:latin typeface="Arial" charset="0"/>
                <a:ea typeface="Arial" charset="0"/>
                <a:cs typeface="Arial" charset="0"/>
              </a:rPr>
            </a:br>
            <a:r>
              <a:rPr lang="en-US" sz="4000" b="1" dirty="0">
                <a:latin typeface="Arial" charset="0"/>
                <a:ea typeface="Arial" charset="0"/>
                <a:cs typeface="Arial" charset="0"/>
              </a:rPr>
              <a:t>             </a:t>
            </a:r>
            <a:r>
              <a:rPr lang="en-US" sz="2800" b="1" dirty="0">
                <a:latin typeface="Arial" charset="0"/>
                <a:ea typeface="Arial" charset="0"/>
                <a:cs typeface="Arial" charset="0"/>
              </a:rPr>
              <a:t>Prof. Fadi Alsaleem</a:t>
            </a:r>
          </a:p>
        </p:txBody>
      </p:sp>
      <p:sp>
        <p:nvSpPr>
          <p:cNvPr id="3" name="Content Placeholder 2"/>
          <p:cNvSpPr>
            <a:spLocks noGrp="1"/>
          </p:cNvSpPr>
          <p:nvPr>
            <p:ph idx="1"/>
          </p:nvPr>
        </p:nvSpPr>
        <p:spPr>
          <a:xfrm>
            <a:off x="0" y="1515876"/>
            <a:ext cx="10313894" cy="4631532"/>
          </a:xfrm>
        </p:spPr>
        <p:txBody>
          <a:bodyPr>
            <a:noAutofit/>
          </a:bodyPr>
          <a:lstStyle/>
          <a:p>
            <a:r>
              <a:rPr lang="en-US" sz="2200" dirty="0"/>
              <a:t>An associate professor, College of Engineering at the University of Nebraska at Lincoln </a:t>
            </a:r>
          </a:p>
          <a:p>
            <a:r>
              <a:rPr lang="en-US" sz="2200" dirty="0"/>
              <a:t>An adjunct research associate professor, Department of Biomechanics at the University of Nebraska at Omaha</a:t>
            </a:r>
          </a:p>
          <a:p>
            <a:r>
              <a:rPr lang="en-US" sz="2200" dirty="0"/>
              <a:t>An adjunct faculty, the graduate Data Science program at Bellevue University. </a:t>
            </a:r>
          </a:p>
          <a:p>
            <a:r>
              <a:rPr lang="en-US" sz="2200" dirty="0"/>
              <a:t>Six years in the industry, including four years as a Senior Lead Algorithm Engineer at Emerson Electric Inc. to develop novel (cloud-based) sensor monitoring and learning algorithms for fault diagnostics for HVAC systems</a:t>
            </a:r>
          </a:p>
          <a:p>
            <a:r>
              <a:rPr lang="en-US" sz="2200" dirty="0"/>
              <a:t>Have more than 10 awarded patents, more than 100 publications, presentations, invited talks, and over 6.5 million in funding from federal funding agencies such as NSF, DOE, and IARPA. </a:t>
            </a:r>
          </a:p>
          <a:p>
            <a:r>
              <a:rPr lang="en-US" sz="2200" dirty="0"/>
              <a:t>The recipient of the 2022 UNL College of Engineering Faculty Research and Creative Activity Award, the highest research award in the college, and is only given to one faculty per rank per year.</a:t>
            </a:r>
          </a:p>
        </p:txBody>
      </p:sp>
      <p:pic>
        <p:nvPicPr>
          <p:cNvPr id="4" name="Picture 3" descr="A person in a suit with his arms crossed&#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10152528" y="84931"/>
            <a:ext cx="1933351" cy="1605757"/>
          </a:xfrm>
          <a:prstGeom prst="rect">
            <a:avLst/>
          </a:prstGeom>
        </p:spPr>
      </p:pic>
    </p:spTree>
    <p:extLst>
      <p:ext uri="{BB962C8B-B14F-4D97-AF65-F5344CB8AC3E}">
        <p14:creationId xmlns:p14="http://schemas.microsoft.com/office/powerpoint/2010/main" val="410915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p:cNvSpPr>
            <a:spLocks noGrp="1"/>
          </p:cNvSpPr>
          <p:nvPr>
            <p:ph type="sldNum" sz="quarter" idx="12"/>
          </p:nvPr>
        </p:nvSpPr>
        <p:spPr/>
        <p:txBody>
          <a:bodyPr/>
          <a:lstStyle/>
          <a:p>
            <a:fld id="{691A1276-CEF1-4DB2-8F0E-05C11C2A7A09}" type="slidenum">
              <a:rPr lang="en-US" smtClean="0"/>
              <a:t>5</a:t>
            </a:fld>
            <a:endParaRPr lang="en-US"/>
          </a:p>
        </p:txBody>
      </p:sp>
      <p:sp>
        <p:nvSpPr>
          <p:cNvPr id="35" name="Title 1"/>
          <p:cNvSpPr txBox="1">
            <a:spLocks/>
          </p:cNvSpPr>
          <p:nvPr/>
        </p:nvSpPr>
        <p:spPr>
          <a:xfrm>
            <a:off x="0" y="-2818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charset="0"/>
                <a:ea typeface="Arial" charset="0"/>
                <a:cs typeface="Arial" charset="0"/>
              </a:rPr>
              <a:t>Research Group</a:t>
            </a:r>
            <a:r>
              <a:rPr lang="en-US" dirty="0"/>
              <a:t> </a:t>
            </a:r>
          </a:p>
        </p:txBody>
      </p:sp>
      <p:pic>
        <p:nvPicPr>
          <p:cNvPr id="11" name="Picture 10" descr="A group of men in suits&#10;&#10;Description automatically generated">
            <a:extLst>
              <a:ext uri="{FF2B5EF4-FFF2-40B4-BE49-F238E27FC236}">
                <a16:creationId xmlns:a16="http://schemas.microsoft.com/office/drawing/2014/main" id="{6BF2019E-B8C5-53F1-DB67-DF4E006B9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546" y="3849310"/>
            <a:ext cx="9565326" cy="2716247"/>
          </a:xfrm>
          <a:prstGeom prst="rect">
            <a:avLst/>
          </a:prstGeom>
        </p:spPr>
      </p:pic>
      <p:grpSp>
        <p:nvGrpSpPr>
          <p:cNvPr id="49" name="Group 48">
            <a:extLst>
              <a:ext uri="{FF2B5EF4-FFF2-40B4-BE49-F238E27FC236}">
                <a16:creationId xmlns:a16="http://schemas.microsoft.com/office/drawing/2014/main" id="{6EA2D32C-50BF-9724-BBD5-FCCC948FD2CB}"/>
              </a:ext>
            </a:extLst>
          </p:cNvPr>
          <p:cNvGrpSpPr/>
          <p:nvPr/>
        </p:nvGrpSpPr>
        <p:grpSpPr>
          <a:xfrm>
            <a:off x="2337546" y="746329"/>
            <a:ext cx="9565326" cy="2881662"/>
            <a:chOff x="1849109" y="746329"/>
            <a:chExt cx="9504691" cy="2863395"/>
          </a:xfrm>
        </p:grpSpPr>
        <p:pic>
          <p:nvPicPr>
            <p:cNvPr id="40" name="Picture 39" descr="A screenshot of a person smiling&#10;&#10;Description automatically generated">
              <a:extLst>
                <a:ext uri="{FF2B5EF4-FFF2-40B4-BE49-F238E27FC236}">
                  <a16:creationId xmlns:a16="http://schemas.microsoft.com/office/drawing/2014/main" id="{79E22A6E-FF22-3A47-618D-BC142642C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1672" y="746329"/>
              <a:ext cx="1702128" cy="2716247"/>
            </a:xfrm>
            <a:prstGeom prst="rect">
              <a:avLst/>
            </a:prstGeom>
          </p:spPr>
        </p:pic>
        <p:pic>
          <p:nvPicPr>
            <p:cNvPr id="42" name="Picture 41" descr="A person with glasses and a yellow circle with a yellow arrow&#10;&#10;Description automatically generated">
              <a:extLst>
                <a:ext uri="{FF2B5EF4-FFF2-40B4-BE49-F238E27FC236}">
                  <a16:creationId xmlns:a16="http://schemas.microsoft.com/office/drawing/2014/main" id="{887AE0BE-AFA6-5F96-A2FA-F6437F0AD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100" y="746329"/>
              <a:ext cx="1702128" cy="2716247"/>
            </a:xfrm>
            <a:prstGeom prst="rect">
              <a:avLst/>
            </a:prstGeom>
          </p:spPr>
        </p:pic>
        <p:pic>
          <p:nvPicPr>
            <p:cNvPr id="44" name="Picture 43" descr="A screenshot of a person wearing a hat&#10;&#10;Description automatically generated">
              <a:extLst>
                <a:ext uri="{FF2B5EF4-FFF2-40B4-BE49-F238E27FC236}">
                  <a16:creationId xmlns:a16="http://schemas.microsoft.com/office/drawing/2014/main" id="{21D24A3D-5405-718F-C5D1-3A3381AE87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2528" y="746330"/>
              <a:ext cx="1702128" cy="2863394"/>
            </a:xfrm>
            <a:prstGeom prst="rect">
              <a:avLst/>
            </a:prstGeom>
          </p:spPr>
        </p:pic>
        <p:pic>
          <p:nvPicPr>
            <p:cNvPr id="46" name="Picture 45" descr="A screenshot of a person smiling&#10;&#10;Description automatically generated">
              <a:extLst>
                <a:ext uri="{FF2B5EF4-FFF2-40B4-BE49-F238E27FC236}">
                  <a16:creationId xmlns:a16="http://schemas.microsoft.com/office/drawing/2014/main" id="{A8E32481-40E6-24EF-056E-45AA824C04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9109" y="746329"/>
              <a:ext cx="1900975" cy="2863393"/>
            </a:xfrm>
            <a:prstGeom prst="rect">
              <a:avLst/>
            </a:prstGeom>
          </p:spPr>
        </p:pic>
      </p:grpSp>
      <p:pic>
        <p:nvPicPr>
          <p:cNvPr id="48" name="Picture 47" descr="A red white and blue sign&#10;&#10;Description automatically generated">
            <a:extLst>
              <a:ext uri="{FF2B5EF4-FFF2-40B4-BE49-F238E27FC236}">
                <a16:creationId xmlns:a16="http://schemas.microsoft.com/office/drawing/2014/main" id="{D0C80970-65ED-B658-2AC3-597D1EE674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89" y="3272891"/>
            <a:ext cx="1900975" cy="982475"/>
          </a:xfrm>
          <a:prstGeom prst="rect">
            <a:avLst/>
          </a:prstGeom>
        </p:spPr>
      </p:pic>
    </p:spTree>
    <p:extLst>
      <p:ext uri="{BB962C8B-B14F-4D97-AF65-F5344CB8AC3E}">
        <p14:creationId xmlns:p14="http://schemas.microsoft.com/office/powerpoint/2010/main" val="2547536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59" y="122895"/>
            <a:ext cx="6877267" cy="1325563"/>
          </a:xfrm>
          <a:ln>
            <a:solidFill>
              <a:schemeClr val="tx1"/>
            </a:solidFill>
          </a:ln>
        </p:spPr>
        <p:txBody>
          <a:bodyPr>
            <a:normAutofit fontScale="90000"/>
          </a:bodyPr>
          <a:lstStyle/>
          <a:p>
            <a:br>
              <a:rPr lang="en-US" b="1" dirty="0">
                <a:latin typeface="Arial" charset="0"/>
                <a:ea typeface="Arial" charset="0"/>
                <a:cs typeface="Arial" charset="0"/>
              </a:rPr>
            </a:br>
            <a:r>
              <a:rPr lang="en-US" b="1" dirty="0">
                <a:latin typeface="Arial" charset="0"/>
                <a:ea typeface="Arial" charset="0"/>
                <a:cs typeface="Arial" charset="0"/>
              </a:rPr>
              <a:t>Internet of Things (</a:t>
            </a:r>
            <a:r>
              <a:rPr lang="en-US" b="1" dirty="0" err="1">
                <a:latin typeface="Arial" charset="0"/>
                <a:ea typeface="Arial" charset="0"/>
                <a:cs typeface="Arial" charset="0"/>
              </a:rPr>
              <a:t>IoT</a:t>
            </a:r>
            <a:r>
              <a:rPr lang="en-US" b="1" dirty="0">
                <a:latin typeface="Arial" charset="0"/>
                <a:ea typeface="Arial" charset="0"/>
                <a:cs typeface="Arial" charset="0"/>
              </a:rPr>
              <a:t>) Age</a:t>
            </a:r>
            <a:br>
              <a:rPr lang="en-US" b="1" dirty="0">
                <a:latin typeface="Arial" charset="0"/>
                <a:ea typeface="Arial" charset="0"/>
                <a:cs typeface="Arial" charset="0"/>
              </a:rPr>
            </a:br>
            <a:endParaRPr lang="en-US" dirty="0"/>
          </a:p>
        </p:txBody>
      </p:sp>
      <p:sp>
        <p:nvSpPr>
          <p:cNvPr id="5" name="TextBox 4"/>
          <p:cNvSpPr txBox="1"/>
          <p:nvPr/>
        </p:nvSpPr>
        <p:spPr>
          <a:xfrm>
            <a:off x="8202995" y="1730427"/>
            <a:ext cx="3158792" cy="4154984"/>
          </a:xfrm>
          <a:prstGeom prst="rect">
            <a:avLst/>
          </a:prstGeom>
          <a:noFill/>
        </p:spPr>
        <p:txBody>
          <a:bodyPr wrap="square" rtlCol="0">
            <a:spAutoFit/>
          </a:bodyPr>
          <a:lstStyle/>
          <a:p>
            <a:pPr marL="571500" indent="-571500">
              <a:buFont typeface="Wingdings" panose="05000000000000000000" pitchFamily="2" charset="2"/>
              <a:buChar char="q"/>
            </a:pPr>
            <a:r>
              <a:rPr lang="en-US" sz="2400" dirty="0">
                <a:latin typeface="Centaur" panose="02030504050205020304" pitchFamily="18" charset="0"/>
              </a:rPr>
              <a:t>175 Zettabyte of data (x10</a:t>
            </a:r>
            <a:r>
              <a:rPr lang="en-US" sz="2400" baseline="30000" dirty="0">
                <a:latin typeface="Centaur" panose="02030504050205020304" pitchFamily="18" charset="0"/>
              </a:rPr>
              <a:t>21</a:t>
            </a:r>
            <a:r>
              <a:rPr lang="en-US" sz="2400" dirty="0">
                <a:latin typeface="Centaur" panose="02030504050205020304" pitchFamily="18" charset="0"/>
              </a:rPr>
              <a:t>) are generated in 2025 by </a:t>
            </a:r>
            <a:r>
              <a:rPr lang="en-US" sz="2400" dirty="0" err="1">
                <a:latin typeface="Centaur" panose="02030504050205020304" pitchFamily="18" charset="0"/>
              </a:rPr>
              <a:t>IoT</a:t>
            </a:r>
            <a:endParaRPr lang="en-US" sz="2400" dirty="0">
              <a:latin typeface="Centaur" panose="02030504050205020304" pitchFamily="18" charset="0"/>
            </a:endParaRPr>
          </a:p>
          <a:p>
            <a:pPr marL="571500" indent="-571500">
              <a:buFont typeface="Wingdings" panose="05000000000000000000" pitchFamily="2" charset="2"/>
              <a:buChar char="q"/>
            </a:pPr>
            <a:endParaRPr lang="en-US" sz="2400" dirty="0">
              <a:latin typeface="Centaur" panose="02030504050205020304" pitchFamily="18" charset="0"/>
            </a:endParaRPr>
          </a:p>
          <a:p>
            <a:pPr marL="571500" indent="-571500">
              <a:buFont typeface="Wingdings" panose="05000000000000000000" pitchFamily="2" charset="2"/>
              <a:buChar char="q"/>
            </a:pPr>
            <a:r>
              <a:rPr lang="en-US" sz="2400" dirty="0">
                <a:latin typeface="Centaur" panose="02030504050205020304" pitchFamily="18" charset="0"/>
              </a:rPr>
              <a:t>Over 16.4 billion devices are connected to </a:t>
            </a:r>
            <a:r>
              <a:rPr lang="en-US" sz="2400" dirty="0" err="1">
                <a:latin typeface="Centaur" panose="02030504050205020304" pitchFamily="18" charset="0"/>
              </a:rPr>
              <a:t>IoT</a:t>
            </a:r>
            <a:endParaRPr lang="en-US" sz="2400" dirty="0">
              <a:latin typeface="Centaur" panose="02030504050205020304" pitchFamily="18" charset="0"/>
            </a:endParaRPr>
          </a:p>
          <a:p>
            <a:pPr marL="571500" indent="-571500">
              <a:buFont typeface="Wingdings" panose="05000000000000000000" pitchFamily="2" charset="2"/>
              <a:buChar char="q"/>
            </a:pPr>
            <a:endParaRPr lang="en-US" sz="2400" dirty="0">
              <a:latin typeface="Centaur" panose="02030504050205020304" pitchFamily="18" charset="0"/>
            </a:endParaRPr>
          </a:p>
          <a:p>
            <a:pPr marL="571500" indent="-571500">
              <a:buFont typeface="Wingdings" panose="05000000000000000000" pitchFamily="2" charset="2"/>
              <a:buChar char="q"/>
            </a:pPr>
            <a:r>
              <a:rPr lang="en-US" sz="2400" dirty="0" err="1">
                <a:latin typeface="Centaur" panose="02030504050205020304" pitchFamily="18" charset="0"/>
              </a:rPr>
              <a:t>IoT</a:t>
            </a:r>
            <a:r>
              <a:rPr lang="en-US" sz="2400" dirty="0">
                <a:latin typeface="Centaur" panose="02030504050205020304" pitchFamily="18" charset="0"/>
              </a:rPr>
              <a:t> is around $1.0 Trillion</a:t>
            </a:r>
          </a:p>
        </p:txBody>
      </p:sp>
      <p:pic>
        <p:nvPicPr>
          <p:cNvPr id="6" name="Picture 5"/>
          <p:cNvPicPr>
            <a:picLocks noChangeAspect="1"/>
          </p:cNvPicPr>
          <p:nvPr/>
        </p:nvPicPr>
        <p:blipFill>
          <a:blip r:embed="rId2"/>
          <a:stretch>
            <a:fillRect/>
          </a:stretch>
        </p:blipFill>
        <p:spPr>
          <a:xfrm>
            <a:off x="520931" y="1570494"/>
            <a:ext cx="5787251" cy="5108972"/>
          </a:xfrm>
          <a:prstGeom prst="rect">
            <a:avLst/>
          </a:prstGeom>
        </p:spPr>
      </p:pic>
      <p:sp>
        <p:nvSpPr>
          <p:cNvPr id="7" name="TextBox 6"/>
          <p:cNvSpPr txBox="1"/>
          <p:nvPr/>
        </p:nvSpPr>
        <p:spPr>
          <a:xfrm>
            <a:off x="1562792" y="5885411"/>
            <a:ext cx="2019993" cy="261610"/>
          </a:xfrm>
          <a:prstGeom prst="rect">
            <a:avLst/>
          </a:prstGeom>
          <a:noFill/>
        </p:spPr>
        <p:txBody>
          <a:bodyPr wrap="square" rtlCol="0">
            <a:spAutoFit/>
          </a:bodyPr>
          <a:lstStyle/>
          <a:p>
            <a:r>
              <a:rPr lang="en-US" sz="1100" i="1" dirty="0"/>
              <a:t>Los Angeles Times </a:t>
            </a:r>
          </a:p>
        </p:txBody>
      </p:sp>
    </p:spTree>
    <p:extLst>
      <p:ext uri="{BB962C8B-B14F-4D97-AF65-F5344CB8AC3E}">
        <p14:creationId xmlns:p14="http://schemas.microsoft.com/office/powerpoint/2010/main" val="207033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234393" y="1240601"/>
            <a:ext cx="3130032" cy="4739616"/>
            <a:chOff x="3752906" y="423948"/>
            <a:chExt cx="3130032" cy="4739616"/>
          </a:xfrm>
        </p:grpSpPr>
        <p:grpSp>
          <p:nvGrpSpPr>
            <p:cNvPr id="6" name="Group 5"/>
            <p:cNvGrpSpPr/>
            <p:nvPr/>
          </p:nvGrpSpPr>
          <p:grpSpPr>
            <a:xfrm>
              <a:off x="4325026" y="423948"/>
              <a:ext cx="2557912" cy="3226619"/>
              <a:chOff x="7043737" y="534893"/>
              <a:chExt cx="3133725" cy="3949621"/>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7" y="1787351"/>
                <a:ext cx="313372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3"/>
              <a:stretch>
                <a:fillRect/>
              </a:stretch>
            </p:blipFill>
            <p:spPr>
              <a:xfrm>
                <a:off x="7525962" y="534893"/>
                <a:ext cx="2127837" cy="1270001"/>
              </a:xfrm>
              <a:prstGeom prst="rect">
                <a:avLst/>
              </a:prstGeom>
            </p:spPr>
          </p:pic>
        </p:grpSp>
        <p:sp>
          <p:nvSpPr>
            <p:cNvPr id="11" name="Rectangle 10"/>
            <p:cNvSpPr/>
            <p:nvPr/>
          </p:nvSpPr>
          <p:spPr>
            <a:xfrm>
              <a:off x="3752906" y="3706659"/>
              <a:ext cx="3068879" cy="646331"/>
            </a:xfrm>
            <a:prstGeom prst="rect">
              <a:avLst/>
            </a:prstGeom>
          </p:spPr>
          <p:txBody>
            <a:bodyPr wrap="square">
              <a:spAutoFit/>
            </a:bodyPr>
            <a:lstStyle/>
            <a:p>
              <a:pPr algn="ctr"/>
              <a:r>
                <a:rPr lang="en-US" b="1" dirty="0"/>
                <a:t>Wearable device to predict bicycle accident </a:t>
              </a:r>
              <a:endParaRPr lang="en-US" dirty="0"/>
            </a:p>
          </p:txBody>
        </p:sp>
        <p:pic>
          <p:nvPicPr>
            <p:cNvPr id="12" name="Picture 11"/>
            <p:cNvPicPr>
              <a:picLocks noChangeAspect="1"/>
            </p:cNvPicPr>
            <p:nvPr/>
          </p:nvPicPr>
          <p:blipFill>
            <a:blip r:embed="rId4"/>
            <a:stretch>
              <a:fillRect/>
            </a:stretch>
          </p:blipFill>
          <p:spPr>
            <a:xfrm>
              <a:off x="4437969" y="4409082"/>
              <a:ext cx="1886205" cy="754482"/>
            </a:xfrm>
            <a:prstGeom prst="rect">
              <a:avLst/>
            </a:prstGeom>
          </p:spPr>
        </p:pic>
      </p:grpSp>
      <p:grpSp>
        <p:nvGrpSpPr>
          <p:cNvPr id="26" name="Group 25"/>
          <p:cNvGrpSpPr/>
          <p:nvPr/>
        </p:nvGrpSpPr>
        <p:grpSpPr>
          <a:xfrm>
            <a:off x="8256091" y="1240601"/>
            <a:ext cx="3134143" cy="4561529"/>
            <a:chOff x="7835445" y="885927"/>
            <a:chExt cx="3134143" cy="4561529"/>
          </a:xfrm>
        </p:grpSpPr>
        <p:grpSp>
          <p:nvGrpSpPr>
            <p:cNvPr id="20" name="Group 19"/>
            <p:cNvGrpSpPr/>
            <p:nvPr/>
          </p:nvGrpSpPr>
          <p:grpSpPr>
            <a:xfrm>
              <a:off x="7876125" y="885927"/>
              <a:ext cx="3093463" cy="2981330"/>
              <a:chOff x="7835617" y="1239968"/>
              <a:chExt cx="3108116" cy="3061087"/>
            </a:xfrm>
          </p:grpSpPr>
          <p:pic>
            <p:nvPicPr>
              <p:cNvPr id="13" name="Picture 12"/>
              <p:cNvPicPr>
                <a:picLocks noChangeAspect="1"/>
              </p:cNvPicPr>
              <p:nvPr/>
            </p:nvPicPr>
            <p:blipFill>
              <a:blip r:embed="rId5"/>
              <a:stretch>
                <a:fillRect/>
              </a:stretch>
            </p:blipFill>
            <p:spPr>
              <a:xfrm>
                <a:off x="7935078" y="3214956"/>
                <a:ext cx="2909193" cy="1086099"/>
              </a:xfrm>
              <a:prstGeom prst="rect">
                <a:avLst/>
              </a:prstGeom>
            </p:spPr>
          </p:pic>
          <p:pic>
            <p:nvPicPr>
              <p:cNvPr id="19" name="Picture 18"/>
              <p:cNvPicPr>
                <a:picLocks noChangeAspect="1"/>
              </p:cNvPicPr>
              <p:nvPr/>
            </p:nvPicPr>
            <p:blipFill>
              <a:blip r:embed="rId6"/>
              <a:stretch>
                <a:fillRect/>
              </a:stretch>
            </p:blipFill>
            <p:spPr>
              <a:xfrm>
                <a:off x="7835617" y="1239968"/>
                <a:ext cx="3108116" cy="1807044"/>
              </a:xfrm>
              <a:prstGeom prst="rect">
                <a:avLst/>
              </a:prstGeom>
            </p:spPr>
          </p:pic>
        </p:grpSp>
        <p:sp>
          <p:nvSpPr>
            <p:cNvPr id="21" name="Rectangle 20"/>
            <p:cNvSpPr/>
            <p:nvPr/>
          </p:nvSpPr>
          <p:spPr>
            <a:xfrm>
              <a:off x="7835445" y="3762751"/>
              <a:ext cx="3035150" cy="646331"/>
            </a:xfrm>
            <a:prstGeom prst="rect">
              <a:avLst/>
            </a:prstGeom>
          </p:spPr>
          <p:txBody>
            <a:bodyPr wrap="square">
              <a:spAutoFit/>
            </a:bodyPr>
            <a:lstStyle/>
            <a:p>
              <a:pPr algn="ctr"/>
              <a:r>
                <a:rPr lang="en-US" b="1" dirty="0"/>
                <a:t>Wearable device to diagnose  diseases affecting gait </a:t>
              </a:r>
            </a:p>
          </p:txBody>
        </p:sp>
        <p:pic>
          <p:nvPicPr>
            <p:cNvPr id="22" name="Picture 21"/>
            <p:cNvPicPr>
              <a:picLocks noChangeAspect="1"/>
            </p:cNvPicPr>
            <p:nvPr/>
          </p:nvPicPr>
          <p:blipFill>
            <a:blip r:embed="rId7"/>
            <a:stretch>
              <a:fillRect/>
            </a:stretch>
          </p:blipFill>
          <p:spPr>
            <a:xfrm>
              <a:off x="8185219" y="4520784"/>
              <a:ext cx="2164268" cy="926672"/>
            </a:xfrm>
            <a:prstGeom prst="rect">
              <a:avLst/>
            </a:prstGeom>
          </p:spPr>
        </p:pic>
      </p:grpSp>
      <p:grpSp>
        <p:nvGrpSpPr>
          <p:cNvPr id="28" name="Group 27"/>
          <p:cNvGrpSpPr/>
          <p:nvPr/>
        </p:nvGrpSpPr>
        <p:grpSpPr>
          <a:xfrm>
            <a:off x="309082" y="1240601"/>
            <a:ext cx="3817537" cy="5549012"/>
            <a:chOff x="108064" y="729774"/>
            <a:chExt cx="3817537" cy="5641376"/>
          </a:xfrm>
        </p:grpSpPr>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64" y="729774"/>
              <a:ext cx="3789521" cy="282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stretch>
              <a:fillRect/>
            </a:stretch>
          </p:blipFill>
          <p:spPr>
            <a:xfrm>
              <a:off x="771034" y="3973732"/>
              <a:ext cx="1231790" cy="1231790"/>
            </a:xfrm>
            <a:prstGeom prst="rect">
              <a:avLst/>
            </a:prstGeom>
          </p:spPr>
        </p:pic>
        <p:sp>
          <p:nvSpPr>
            <p:cNvPr id="10" name="TextBox 9"/>
            <p:cNvSpPr txBox="1"/>
            <p:nvPr/>
          </p:nvSpPr>
          <p:spPr>
            <a:xfrm>
              <a:off x="151289" y="3650567"/>
              <a:ext cx="2743201" cy="646331"/>
            </a:xfrm>
            <a:prstGeom prst="rect">
              <a:avLst/>
            </a:prstGeom>
            <a:noFill/>
          </p:spPr>
          <p:txBody>
            <a:bodyPr wrap="square" rtlCol="0">
              <a:spAutoFit/>
            </a:bodyPr>
            <a:lstStyle/>
            <a:p>
              <a:pPr algn="ctr"/>
              <a:r>
                <a:rPr lang="en-US" b="1" dirty="0"/>
                <a:t>Wearable device to control comfort in building</a:t>
              </a:r>
              <a:endParaRPr lang="en-US" dirty="0"/>
            </a:p>
          </p:txBody>
        </p:sp>
        <p:pic>
          <p:nvPicPr>
            <p:cNvPr id="24" name="Picture 23"/>
            <p:cNvPicPr>
              <a:picLocks noChangeAspect="1"/>
            </p:cNvPicPr>
            <p:nvPr/>
          </p:nvPicPr>
          <p:blipFill>
            <a:blip r:embed="rId10"/>
            <a:stretch>
              <a:fillRect/>
            </a:stretch>
          </p:blipFill>
          <p:spPr>
            <a:xfrm>
              <a:off x="108064" y="5638047"/>
              <a:ext cx="3817537" cy="318128"/>
            </a:xfrm>
            <a:prstGeom prst="rect">
              <a:avLst/>
            </a:prstGeom>
          </p:spPr>
        </p:pic>
        <p:pic>
          <p:nvPicPr>
            <p:cNvPr id="25" name="Picture 24"/>
            <p:cNvPicPr>
              <a:picLocks noChangeAspect="1"/>
            </p:cNvPicPr>
            <p:nvPr/>
          </p:nvPicPr>
          <p:blipFill>
            <a:blip r:embed="rId11"/>
            <a:stretch>
              <a:fillRect/>
            </a:stretch>
          </p:blipFill>
          <p:spPr>
            <a:xfrm>
              <a:off x="108064" y="6120276"/>
              <a:ext cx="3789521" cy="250874"/>
            </a:xfrm>
            <a:prstGeom prst="rect">
              <a:avLst/>
            </a:prstGeom>
          </p:spPr>
        </p:pic>
      </p:grpSp>
      <p:sp>
        <p:nvSpPr>
          <p:cNvPr id="27" name="Title 1"/>
          <p:cNvSpPr>
            <a:spLocks noGrp="1"/>
          </p:cNvSpPr>
          <p:nvPr>
            <p:ph type="title"/>
          </p:nvPr>
        </p:nvSpPr>
        <p:spPr>
          <a:xfrm>
            <a:off x="364498" y="35741"/>
            <a:ext cx="7417262" cy="1140542"/>
          </a:xfrm>
          <a:ln>
            <a:solidFill>
              <a:schemeClr val="tx1"/>
            </a:solidFill>
          </a:ln>
        </p:spPr>
        <p:txBody>
          <a:bodyPr>
            <a:normAutofit/>
          </a:bodyPr>
          <a:lstStyle/>
          <a:p>
            <a:r>
              <a:rPr lang="en-US" b="1" dirty="0">
                <a:latin typeface="Arial" panose="020B0604020202020204" pitchFamily="34" charset="0"/>
                <a:cs typeface="Arial" panose="020B0604020202020204" pitchFamily="34" charset="0"/>
              </a:rPr>
              <a:t>My IoT Related Projects  </a:t>
            </a:r>
            <a:endParaRPr lang="en-US" dirty="0"/>
          </a:p>
        </p:txBody>
      </p:sp>
      <p:sp>
        <p:nvSpPr>
          <p:cNvPr id="2" name="Rectangle 1"/>
          <p:cNvSpPr/>
          <p:nvPr/>
        </p:nvSpPr>
        <p:spPr>
          <a:xfrm>
            <a:off x="8256091" y="937881"/>
            <a:ext cx="2749471" cy="369332"/>
          </a:xfrm>
          <a:prstGeom prst="rect">
            <a:avLst/>
          </a:prstGeom>
        </p:spPr>
        <p:txBody>
          <a:bodyPr wrap="none">
            <a:spAutoFit/>
          </a:bodyPr>
          <a:lstStyle/>
          <a:p>
            <a:r>
              <a:rPr lang="en-US" dirty="0">
                <a:solidFill>
                  <a:srgbClr val="202124"/>
                </a:solidFill>
                <a:latin typeface="Google Sans"/>
              </a:rPr>
              <a:t>Peripheral artery disease</a:t>
            </a:r>
            <a:endParaRPr lang="en-US" dirty="0"/>
          </a:p>
        </p:txBody>
      </p:sp>
    </p:spTree>
    <p:extLst>
      <p:ext uri="{BB962C8B-B14F-4D97-AF65-F5344CB8AC3E}">
        <p14:creationId xmlns:p14="http://schemas.microsoft.com/office/powerpoint/2010/main" val="9301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45" y="281998"/>
            <a:ext cx="10122960" cy="1001856"/>
          </a:xfrm>
          <a:ln>
            <a:solidFill>
              <a:schemeClr val="tx1"/>
            </a:solidFill>
          </a:ln>
        </p:spPr>
        <p:txBody>
          <a:bodyPr>
            <a:normAutofit fontScale="90000"/>
          </a:bodyPr>
          <a:lstStyle/>
          <a:p>
            <a:br>
              <a:rPr lang="en-US" b="1" dirty="0">
                <a:latin typeface="Arial" charset="0"/>
                <a:ea typeface="Arial" charset="0"/>
                <a:cs typeface="Arial" charset="0"/>
              </a:rPr>
            </a:br>
            <a:br>
              <a:rPr lang="en-US" b="1" dirty="0">
                <a:latin typeface="Arial" charset="0"/>
                <a:ea typeface="Arial" charset="0"/>
                <a:cs typeface="Arial" charset="0"/>
              </a:rPr>
            </a:br>
            <a:r>
              <a:rPr lang="en-US" b="1" dirty="0">
                <a:latin typeface="Arial" charset="0"/>
                <a:ea typeface="Arial" charset="0"/>
                <a:cs typeface="Arial" charset="0"/>
              </a:rPr>
              <a:t>But, Are We Reaching IoT Too Quickly? </a:t>
            </a:r>
            <a:br>
              <a:rPr lang="en-US" b="1" dirty="0">
                <a:latin typeface="Arial" charset="0"/>
                <a:ea typeface="Arial" charset="0"/>
                <a:cs typeface="Arial" charset="0"/>
              </a:rPr>
            </a:br>
            <a:br>
              <a:rPr lang="en-US" b="1" dirty="0">
                <a:latin typeface="Arial" charset="0"/>
                <a:ea typeface="Arial" charset="0"/>
                <a:cs typeface="Arial" charset="0"/>
              </a:rPr>
            </a:br>
            <a:endParaRPr lang="en-US" dirty="0"/>
          </a:p>
        </p:txBody>
      </p:sp>
      <p:pic>
        <p:nvPicPr>
          <p:cNvPr id="4" name="Picture 3"/>
          <p:cNvPicPr>
            <a:picLocks noChangeAspect="1"/>
          </p:cNvPicPr>
          <p:nvPr/>
        </p:nvPicPr>
        <p:blipFill>
          <a:blip r:embed="rId2"/>
          <a:stretch>
            <a:fillRect/>
          </a:stretch>
        </p:blipFill>
        <p:spPr>
          <a:xfrm>
            <a:off x="779737" y="1447316"/>
            <a:ext cx="6309907" cy="4761389"/>
          </a:xfrm>
          <a:prstGeom prst="rect">
            <a:avLst/>
          </a:prstGeom>
        </p:spPr>
      </p:pic>
      <p:sp>
        <p:nvSpPr>
          <p:cNvPr id="5" name="TextBox 4"/>
          <p:cNvSpPr txBox="1"/>
          <p:nvPr/>
        </p:nvSpPr>
        <p:spPr>
          <a:xfrm>
            <a:off x="8119637" y="1720163"/>
            <a:ext cx="2841523" cy="3139321"/>
          </a:xfrm>
          <a:prstGeom prst="rect">
            <a:avLst/>
          </a:prstGeom>
          <a:noFill/>
        </p:spPr>
        <p:txBody>
          <a:bodyPr wrap="square" rtlCol="0">
            <a:spAutoFit/>
          </a:bodyPr>
          <a:lstStyle/>
          <a:p>
            <a:endParaRPr lang="en-US" dirty="0">
              <a:latin typeface="Georgia" panose="02040502050405020303" pitchFamily="18" charset="0"/>
            </a:endParaRPr>
          </a:p>
          <a:p>
            <a:pPr marL="571500" indent="-571500">
              <a:buFont typeface="Wingdings" panose="05000000000000000000" pitchFamily="2" charset="2"/>
              <a:buChar char="q"/>
            </a:pPr>
            <a:r>
              <a:rPr lang="en-US" sz="2000" dirty="0">
                <a:latin typeface="Agency FB" panose="020B0503020202020204" pitchFamily="34" charset="0"/>
              </a:rPr>
              <a:t>We are approaching the limits of classical computing</a:t>
            </a:r>
          </a:p>
          <a:p>
            <a:pPr marL="571500" indent="-571500">
              <a:buFont typeface="Wingdings" panose="05000000000000000000" pitchFamily="2" charset="2"/>
              <a:buChar char="q"/>
            </a:pPr>
            <a:endParaRPr lang="en-US" sz="2000" dirty="0">
              <a:latin typeface="Agency FB" panose="020B0503020202020204" pitchFamily="34" charset="0"/>
            </a:endParaRPr>
          </a:p>
          <a:p>
            <a:pPr marL="571500" indent="-571500">
              <a:buFont typeface="Wingdings" panose="05000000000000000000" pitchFamily="2" charset="2"/>
              <a:buChar char="q"/>
            </a:pPr>
            <a:r>
              <a:rPr lang="en-US" sz="2000" dirty="0">
                <a:latin typeface="Agency FB" panose="020B0503020202020204" pitchFamily="34" charset="0"/>
              </a:rPr>
              <a:t>Require cheap sensors, communication devices, and computational units to be economically viable.</a:t>
            </a:r>
          </a:p>
          <a:p>
            <a:pPr marL="571500" indent="-571500">
              <a:buFont typeface="Wingdings" panose="05000000000000000000" pitchFamily="2" charset="2"/>
              <a:buChar char="q"/>
            </a:pPr>
            <a:endParaRPr lang="en-US" sz="2000" dirty="0">
              <a:latin typeface="Agency FB" panose="020B0503020202020204" pitchFamily="34" charset="0"/>
            </a:endParaRPr>
          </a:p>
        </p:txBody>
      </p:sp>
    </p:spTree>
    <p:extLst>
      <p:ext uri="{BB962C8B-B14F-4D97-AF65-F5344CB8AC3E}">
        <p14:creationId xmlns:p14="http://schemas.microsoft.com/office/powerpoint/2010/main" val="956779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8" y="35999"/>
            <a:ext cx="10515600" cy="1325563"/>
          </a:xfrm>
          <a:ln>
            <a:solidFill>
              <a:schemeClr val="tx1"/>
            </a:solidFill>
          </a:ln>
        </p:spPr>
        <p:txBody>
          <a:bodyPr/>
          <a:lstStyle/>
          <a:p>
            <a:r>
              <a:rPr lang="en-US" b="1" dirty="0">
                <a:latin typeface="Arial" panose="020B0604020202020204" pitchFamily="34" charset="0"/>
                <a:cs typeface="Arial" panose="020B0604020202020204" pitchFamily="34" charset="0"/>
              </a:rPr>
              <a:t>Intelligent Systems Are Too Complex  </a:t>
            </a:r>
          </a:p>
        </p:txBody>
      </p:sp>
      <p:grpSp>
        <p:nvGrpSpPr>
          <p:cNvPr id="4" name="Group 3"/>
          <p:cNvGrpSpPr/>
          <p:nvPr/>
        </p:nvGrpSpPr>
        <p:grpSpPr>
          <a:xfrm>
            <a:off x="442558" y="1191744"/>
            <a:ext cx="6978395" cy="4893186"/>
            <a:chOff x="3523204" y="-351102"/>
            <a:chExt cx="6312963" cy="7219832"/>
          </a:xfrm>
        </p:grpSpPr>
        <p:pic>
          <p:nvPicPr>
            <p:cNvPr id="5" name="Picture 4"/>
            <p:cNvPicPr>
              <a:picLocks noChangeAspect="1"/>
            </p:cNvPicPr>
            <p:nvPr/>
          </p:nvPicPr>
          <p:blipFill>
            <a:blip r:embed="rId2"/>
            <a:stretch>
              <a:fillRect/>
            </a:stretch>
          </p:blipFill>
          <p:spPr>
            <a:xfrm>
              <a:off x="4398138" y="3728554"/>
              <a:ext cx="2867025" cy="1590675"/>
            </a:xfrm>
            <a:prstGeom prst="rect">
              <a:avLst/>
            </a:prstGeom>
          </p:spPr>
        </p:pic>
        <p:pic>
          <p:nvPicPr>
            <p:cNvPr id="6" name="Picture 5"/>
            <p:cNvPicPr>
              <a:picLocks noChangeAspect="1"/>
            </p:cNvPicPr>
            <p:nvPr/>
          </p:nvPicPr>
          <p:blipFill>
            <a:blip r:embed="rId3"/>
            <a:stretch>
              <a:fillRect/>
            </a:stretch>
          </p:blipFill>
          <p:spPr>
            <a:xfrm>
              <a:off x="7397767" y="3563401"/>
              <a:ext cx="2438400" cy="1876425"/>
            </a:xfrm>
            <a:prstGeom prst="rect">
              <a:avLst/>
            </a:prstGeom>
          </p:spPr>
        </p:pic>
        <p:pic>
          <p:nvPicPr>
            <p:cNvPr id="7" name="Picture 6"/>
            <p:cNvPicPr>
              <a:picLocks noChangeAspect="1"/>
            </p:cNvPicPr>
            <p:nvPr/>
          </p:nvPicPr>
          <p:blipFill>
            <a:blip r:embed="rId4"/>
            <a:stretch>
              <a:fillRect/>
            </a:stretch>
          </p:blipFill>
          <p:spPr>
            <a:xfrm>
              <a:off x="4666377" y="1651450"/>
              <a:ext cx="1353053" cy="1134819"/>
            </a:xfrm>
            <a:prstGeom prst="rect">
              <a:avLst/>
            </a:prstGeom>
          </p:spPr>
        </p:pic>
        <p:pic>
          <p:nvPicPr>
            <p:cNvPr id="8" name="Picture 7"/>
            <p:cNvPicPr>
              <a:picLocks noChangeAspect="1"/>
            </p:cNvPicPr>
            <p:nvPr/>
          </p:nvPicPr>
          <p:blipFill>
            <a:blip r:embed="rId4"/>
            <a:stretch>
              <a:fillRect/>
            </a:stretch>
          </p:blipFill>
          <p:spPr>
            <a:xfrm>
              <a:off x="8069930" y="1608527"/>
              <a:ext cx="1492987" cy="1252182"/>
            </a:xfrm>
            <a:prstGeom prst="rect">
              <a:avLst/>
            </a:prstGeom>
          </p:spPr>
        </p:pic>
        <p:sp>
          <p:nvSpPr>
            <p:cNvPr id="9" name="Oval 8"/>
            <p:cNvSpPr/>
            <p:nvPr/>
          </p:nvSpPr>
          <p:spPr>
            <a:xfrm>
              <a:off x="4874528" y="325432"/>
              <a:ext cx="1133856" cy="105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Sensor </a:t>
              </a:r>
            </a:p>
          </p:txBody>
        </p:sp>
        <p:sp>
          <p:nvSpPr>
            <p:cNvPr id="10" name="Oval 9"/>
            <p:cNvSpPr/>
            <p:nvPr/>
          </p:nvSpPr>
          <p:spPr>
            <a:xfrm>
              <a:off x="6416994" y="325432"/>
              <a:ext cx="1133856" cy="105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Sensor </a:t>
              </a:r>
            </a:p>
          </p:txBody>
        </p:sp>
        <p:sp>
          <p:nvSpPr>
            <p:cNvPr id="11" name="Oval 10"/>
            <p:cNvSpPr/>
            <p:nvPr/>
          </p:nvSpPr>
          <p:spPr>
            <a:xfrm>
              <a:off x="7959460" y="288322"/>
              <a:ext cx="1133856" cy="105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Sensor </a:t>
              </a:r>
            </a:p>
          </p:txBody>
        </p:sp>
        <p:pic>
          <p:nvPicPr>
            <p:cNvPr id="12" name="Picture 11"/>
            <p:cNvPicPr>
              <a:picLocks noChangeAspect="1"/>
            </p:cNvPicPr>
            <p:nvPr/>
          </p:nvPicPr>
          <p:blipFill>
            <a:blip r:embed="rId4"/>
            <a:stretch>
              <a:fillRect/>
            </a:stretch>
          </p:blipFill>
          <p:spPr>
            <a:xfrm>
              <a:off x="6390211" y="1653588"/>
              <a:ext cx="1353053" cy="1134819"/>
            </a:xfrm>
            <a:prstGeom prst="rect">
              <a:avLst/>
            </a:prstGeom>
          </p:spPr>
        </p:pic>
        <p:sp>
          <p:nvSpPr>
            <p:cNvPr id="13" name="Down Arrow 12"/>
            <p:cNvSpPr/>
            <p:nvPr/>
          </p:nvSpPr>
          <p:spPr>
            <a:xfrm>
              <a:off x="6851216" y="2977591"/>
              <a:ext cx="699634" cy="7115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23204" y="1968642"/>
              <a:ext cx="1266982" cy="646331"/>
            </a:xfrm>
            <a:prstGeom prst="rect">
              <a:avLst/>
            </a:prstGeom>
            <a:noFill/>
          </p:spPr>
          <p:txBody>
            <a:bodyPr wrap="square" rtlCol="0">
              <a:spAutoFit/>
            </a:bodyPr>
            <a:lstStyle/>
            <a:p>
              <a:pPr algn="ctr"/>
              <a:r>
                <a:rPr lang="en-US" dirty="0"/>
                <a:t>Sensor interface </a:t>
              </a:r>
            </a:p>
          </p:txBody>
        </p:sp>
        <p:sp>
          <p:nvSpPr>
            <p:cNvPr id="15" name="TextBox 14"/>
            <p:cNvSpPr txBox="1"/>
            <p:nvPr/>
          </p:nvSpPr>
          <p:spPr>
            <a:xfrm>
              <a:off x="3642124" y="3849948"/>
              <a:ext cx="1394870" cy="646331"/>
            </a:xfrm>
            <a:prstGeom prst="rect">
              <a:avLst/>
            </a:prstGeom>
            <a:noFill/>
          </p:spPr>
          <p:txBody>
            <a:bodyPr wrap="square" rtlCol="0">
              <a:spAutoFit/>
            </a:bodyPr>
            <a:lstStyle/>
            <a:p>
              <a:pPr algn="ctr"/>
              <a:r>
                <a:rPr lang="en-US" dirty="0"/>
                <a:t>Digital computers </a:t>
              </a:r>
            </a:p>
          </p:txBody>
        </p:sp>
        <p:sp>
          <p:nvSpPr>
            <p:cNvPr id="16" name="Down Arrow 15"/>
            <p:cNvSpPr/>
            <p:nvPr/>
          </p:nvSpPr>
          <p:spPr>
            <a:xfrm>
              <a:off x="6598755" y="5238627"/>
              <a:ext cx="935966" cy="10058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203392" y="6263492"/>
              <a:ext cx="1726689" cy="605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Actuator </a:t>
              </a:r>
            </a:p>
          </p:txBody>
        </p:sp>
        <p:sp>
          <p:nvSpPr>
            <p:cNvPr id="18" name="Down Arrow 17"/>
            <p:cNvSpPr/>
            <p:nvPr/>
          </p:nvSpPr>
          <p:spPr>
            <a:xfrm>
              <a:off x="5315677" y="1385300"/>
              <a:ext cx="251558" cy="259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6851216" y="1392246"/>
              <a:ext cx="251558" cy="259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8491188" y="1349093"/>
              <a:ext cx="251558" cy="259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379736" y="-351102"/>
              <a:ext cx="2676144" cy="523221"/>
            </a:xfrm>
            <a:prstGeom prst="rect">
              <a:avLst/>
            </a:prstGeom>
            <a:noFill/>
          </p:spPr>
          <p:txBody>
            <a:bodyPr wrap="square" rtlCol="0">
              <a:spAutoFit/>
            </a:bodyPr>
            <a:lstStyle/>
            <a:p>
              <a:r>
                <a:rPr lang="en-US" sz="2800" b="1" dirty="0"/>
                <a:t>Environment </a:t>
              </a:r>
            </a:p>
          </p:txBody>
        </p:sp>
      </p:grpSp>
      <p:sp>
        <p:nvSpPr>
          <p:cNvPr id="22" name="Cloud 21"/>
          <p:cNvSpPr/>
          <p:nvPr/>
        </p:nvSpPr>
        <p:spPr>
          <a:xfrm>
            <a:off x="8158357" y="1395281"/>
            <a:ext cx="4016786" cy="226360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Conventional intelligent systems consist of sensors, complex sensor interfaces, and high computing power </a:t>
            </a:r>
          </a:p>
        </p:txBody>
      </p:sp>
      <p:pic>
        <p:nvPicPr>
          <p:cNvPr id="23" name="Picture 22">
            <a:extLst>
              <a:ext uri="{FF2B5EF4-FFF2-40B4-BE49-F238E27FC236}">
                <a16:creationId xmlns:a16="http://schemas.microsoft.com/office/drawing/2014/main" id="{A998D996-D4D4-2811-7D06-D8E179B776B3}"/>
              </a:ext>
            </a:extLst>
          </p:cNvPr>
          <p:cNvPicPr>
            <a:picLocks noChangeAspect="1"/>
          </p:cNvPicPr>
          <p:nvPr/>
        </p:nvPicPr>
        <p:blipFill>
          <a:blip r:embed="rId5"/>
          <a:stretch>
            <a:fillRect/>
          </a:stretch>
        </p:blipFill>
        <p:spPr>
          <a:xfrm>
            <a:off x="8025114" y="4495734"/>
            <a:ext cx="3746685" cy="1723159"/>
          </a:xfrm>
          <a:prstGeom prst="rect">
            <a:avLst/>
          </a:prstGeom>
        </p:spPr>
      </p:pic>
    </p:spTree>
    <p:extLst>
      <p:ext uri="{BB962C8B-B14F-4D97-AF65-F5344CB8AC3E}">
        <p14:creationId xmlns:p14="http://schemas.microsoft.com/office/powerpoint/2010/main" val="37214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2352</TotalTime>
  <Words>825</Words>
  <Application>Microsoft Office PowerPoint</Application>
  <PresentationFormat>Widescreen</PresentationFormat>
  <Paragraphs>116</Paragraphs>
  <Slides>24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Agency FB</vt:lpstr>
      <vt:lpstr>Arial</vt:lpstr>
      <vt:lpstr>Calibri</vt:lpstr>
      <vt:lpstr>Calibri Light</vt:lpstr>
      <vt:lpstr>Cambria Math</vt:lpstr>
      <vt:lpstr>Centaur</vt:lpstr>
      <vt:lpstr>Georgia</vt:lpstr>
      <vt:lpstr>Google Sans</vt:lpstr>
      <vt:lpstr>Roboto</vt:lpstr>
      <vt:lpstr>Times New Roman</vt:lpstr>
      <vt:lpstr>Wingdings</vt:lpstr>
      <vt:lpstr>Office Theme</vt:lpstr>
      <vt:lpstr>Ultra power micro-electromechanical systems (MEMS) computing hardware for edge AI applications Fadi Alsaleem</vt:lpstr>
      <vt:lpstr>PowerPoint Presentation</vt:lpstr>
      <vt:lpstr>Research Goals</vt:lpstr>
      <vt:lpstr> Quick Summary               Prof. Fadi Alsaleem</vt:lpstr>
      <vt:lpstr>PowerPoint Presentation</vt:lpstr>
      <vt:lpstr> Internet of Things (IoT) Age </vt:lpstr>
      <vt:lpstr>My IoT Related Projects  </vt:lpstr>
      <vt:lpstr>  But, Are We Reaching IoT Too Quickly?   </vt:lpstr>
      <vt:lpstr>Intelligent Systems Are Too Complex  </vt:lpstr>
      <vt:lpstr> MEMS Is The Solution!  </vt:lpstr>
      <vt:lpstr>MEMS Neural Network</vt:lpstr>
      <vt:lpstr>  From Biology to MEMS!  </vt:lpstr>
      <vt:lpstr>A MEMS-Neuron Network (Mobile Robot)</vt:lpstr>
      <vt:lpstr>A MEMS-Neuron Network (de-noising Problem)</vt:lpstr>
      <vt:lpstr>Sensing and Computing Unit : Inspired By Insects </vt:lpstr>
      <vt:lpstr>The MEMS Sensing and Computing Journey </vt:lpstr>
      <vt:lpstr>PowerPoint Presentation</vt:lpstr>
      <vt:lpstr>PowerPoint Presentation</vt:lpstr>
      <vt:lpstr>Develop improved sensing and switching technologies for the Reconfigurable battery system (RBS) </vt:lpstr>
      <vt:lpstr>External Sensing for Spent Fuel Storage Canister using MEMS Helium Sensors </vt:lpstr>
      <vt:lpstr>What Is Next? </vt:lpstr>
      <vt:lpstr>What Is Next? </vt:lpstr>
      <vt:lpstr>Dynamic Filed Theory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 power micro-electrical mechanical systems computing hardware for edge AI applications</dc:title>
  <dc:creator>Fadi Alsaleem</dc:creator>
  <cp:lastModifiedBy>Fadi Alsaleem</cp:lastModifiedBy>
  <cp:revision>56</cp:revision>
  <dcterms:created xsi:type="dcterms:W3CDTF">2024-02-26T01:23:08Z</dcterms:created>
  <dcterms:modified xsi:type="dcterms:W3CDTF">2024-06-13T16:23:07Z</dcterms:modified>
</cp:coreProperties>
</file>